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Lst>
  <p:notesMasterIdLst>
    <p:notesMasterId r:id="rId38"/>
  </p:notesMasterIdLst>
  <p:sldIdLst>
    <p:sldId id="256" r:id="rId2"/>
    <p:sldId id="348" r:id="rId3"/>
    <p:sldId id="297" r:id="rId4"/>
    <p:sldId id="319" r:id="rId5"/>
    <p:sldId id="320" r:id="rId6"/>
    <p:sldId id="298" r:id="rId7"/>
    <p:sldId id="299" r:id="rId8"/>
    <p:sldId id="321" r:id="rId9"/>
    <p:sldId id="300" r:id="rId10"/>
    <p:sldId id="303" r:id="rId11"/>
    <p:sldId id="304" r:id="rId12"/>
    <p:sldId id="347" r:id="rId13"/>
    <p:sldId id="332" r:id="rId14"/>
    <p:sldId id="328" r:id="rId15"/>
    <p:sldId id="335" r:id="rId16"/>
    <p:sldId id="311" r:id="rId17"/>
    <p:sldId id="325" r:id="rId18"/>
    <p:sldId id="312" r:id="rId19"/>
    <p:sldId id="313" r:id="rId20"/>
    <p:sldId id="314" r:id="rId21"/>
    <p:sldId id="315" r:id="rId22"/>
    <p:sldId id="316" r:id="rId23"/>
    <p:sldId id="326" r:id="rId24"/>
    <p:sldId id="317" r:id="rId25"/>
    <p:sldId id="318" r:id="rId26"/>
    <p:sldId id="327" r:id="rId27"/>
    <p:sldId id="336" r:id="rId28"/>
    <p:sldId id="337" r:id="rId29"/>
    <p:sldId id="338" r:id="rId30"/>
    <p:sldId id="339" r:id="rId31"/>
    <p:sldId id="340" r:id="rId32"/>
    <p:sldId id="341" r:id="rId33"/>
    <p:sldId id="342" r:id="rId34"/>
    <p:sldId id="343" r:id="rId35"/>
    <p:sldId id="344" r:id="rId36"/>
    <p:sldId id="345"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8" d="100"/>
          <a:sy n="98" d="100"/>
        </p:scale>
        <p:origin x="-1120"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10E500-F2AF-7A41-B121-EBA612D55950}" type="datetimeFigureOut">
              <a:rPr lang="en-US" smtClean="0"/>
              <a:t>10/23/19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6E3306-6D63-DF46-B3C9-BB32A1086F69}" type="slidenum">
              <a:rPr lang="en-US" smtClean="0"/>
              <a:t>‹#›</a:t>
            </a:fld>
            <a:endParaRPr lang="en-US" dirty="0"/>
          </a:p>
        </p:txBody>
      </p:sp>
    </p:spTree>
    <p:extLst>
      <p:ext uri="{BB962C8B-B14F-4D97-AF65-F5344CB8AC3E}">
        <p14:creationId xmlns:p14="http://schemas.microsoft.com/office/powerpoint/2010/main" val="9308816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4D8DEE8-7A87-4E01-8ADE-4C49CDD43F74}" type="datetime1">
              <a:rPr lang="en-US" smtClean="0"/>
              <a:pPr/>
              <a:t>10/23/19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886C9C-DC18-4195-8FD5-A50AA931D419}" type="slidenum">
              <a:rPr lang="en-US" smtClean="0"/>
              <a:pPr algn="r"/>
              <a:t>‹#›</a:t>
            </a:fld>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EFF424-F111-43CB-9C75-D52325012943}" type="datetime1">
              <a:rPr lang="en-US" smtClean="0"/>
              <a:pPr/>
              <a:t>10/23/19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886C9C-DC18-4195-8FD5-A50AA931D419}"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A8BBF0-342D-409A-9C0A-B1B451E92883}" type="datetime1">
              <a:rPr lang="en-US" smtClean="0"/>
              <a:pPr/>
              <a:t>10/23/19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886C9C-DC18-4195-8FD5-A50AA931D419}" type="slidenum">
              <a:rPr lang="en-US" smtClean="0"/>
              <a:pPr algn="r"/>
              <a:t>‹#›</a:t>
            </a:fld>
            <a:endParaRPr lang="en-US" dirty="0"/>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45DA190-4BDC-4D39-B5BB-A14B3E8B1B3D}" type="datetime1">
              <a:rPr lang="en-US" smtClean="0"/>
              <a:pPr/>
              <a:t>10/23/19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886C9C-DC18-4195-8FD5-A50AA931D419}"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81D52F2-9B11-4FC0-9217-7D20B3AC9849}" type="datetime1">
              <a:rPr lang="en-US" smtClean="0"/>
              <a:pPr/>
              <a:t>10/23/19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7886C9C-DC18-4195-8FD5-A50AA931D419}" type="slidenum">
              <a:rPr lang="en-US" smtClean="0"/>
              <a:pPr/>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F13737-8506-438E-ABC0-0BE7E06DCCA6}" type="datetime1">
              <a:rPr lang="en-US" smtClean="0"/>
              <a:pPr/>
              <a:t>10/23/19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7886C9C-DC18-4195-8FD5-A50AA931D41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1D58AA-1C84-40C9-BFEE-631CCB17636C}" type="datetime1">
              <a:rPr lang="en-US" smtClean="0"/>
              <a:pPr/>
              <a:t>10/23/19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7886C9C-DC18-4195-8FD5-A50AA931D41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6542C1-4E96-413B-B72E-6C4B39D85C9D}" type="datetime1">
              <a:rPr lang="en-US" smtClean="0"/>
              <a:pPr/>
              <a:t>10/23/19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886C9C-DC18-4195-8FD5-A50AA931D419}" type="slidenum">
              <a:rPr lang="en-US" smtClean="0"/>
              <a:pPr/>
              <a:t>‹#›</a:t>
            </a:fld>
            <a:endParaRPr lang="en-US"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542AA2-D442-471A-9D69-80392E1E581D}" type="datetime1">
              <a:rPr lang="en-US" smtClean="0"/>
              <a:pPr/>
              <a:t>10/23/19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886C9C-DC18-4195-8FD5-A50AA931D41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F9461-E3EB-40CD-B93F-E5CBBBD8E0BA}" type="datetimeFigureOut">
              <a:rPr lang="en-US" smtClean="0"/>
              <a:pPr/>
              <a:t>10/23/19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EA7543-9AAE-4E9F-B28C-4FCCFD07D4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0578FA3-38AD-400D-A4D2-18E8EF129E5F}" type="datetime1">
              <a:rPr lang="en-US" smtClean="0"/>
              <a:pPr/>
              <a:t>10/23/19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886C9C-DC18-4195-8FD5-A50AA931D41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EC43563C-D9B3-4432-B336-144C997D6215}" type="datetime1">
              <a:rPr lang="en-US" smtClean="0"/>
              <a:pPr/>
              <a:t>10/23/19</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algn="r"/>
            <a:fld id="{F7886C9C-DC18-4195-8FD5-A50AA931D419}" type="slidenum">
              <a:rPr lang="en-US" smtClean="0"/>
              <a:pPr algn="r"/>
              <a:t>‹#›</a:t>
            </a:fld>
            <a:endParaRPr lang="en-US" dirty="0"/>
          </a:p>
        </p:txBody>
      </p:sp>
    </p:spTree>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389001" y="4275442"/>
            <a:ext cx="5458968" cy="1422289"/>
          </a:xfrm>
        </p:spPr>
        <p:txBody>
          <a:bodyPr>
            <a:normAutofit fontScale="90000"/>
          </a:bodyPr>
          <a:lstStyle/>
          <a:p>
            <a:r>
              <a:rPr lang="en-US" sz="5400" dirty="0" smtClean="0"/>
              <a:t>Puritans and Puritanism </a:t>
            </a:r>
            <a:endParaRPr lang="en-US" sz="5400" dirty="0"/>
          </a:p>
        </p:txBody>
      </p:sp>
      <p:sp>
        <p:nvSpPr>
          <p:cNvPr id="2" name="Subtitle 1"/>
          <p:cNvSpPr>
            <a:spLocks noGrp="1"/>
          </p:cNvSpPr>
          <p:nvPr>
            <p:ph type="subTitle" idx="1"/>
          </p:nvPr>
        </p:nvSpPr>
        <p:spPr>
          <a:xfrm>
            <a:off x="3389001" y="5983665"/>
            <a:ext cx="5458968" cy="621792"/>
          </a:xfrm>
        </p:spPr>
        <p:txBody>
          <a:bodyPr/>
          <a:lstStyle/>
          <a:p>
            <a:r>
              <a:rPr lang="en-US" dirty="0" smtClean="0"/>
              <a:t> </a:t>
            </a:r>
            <a:endParaRPr lang="en-US" dirty="0"/>
          </a:p>
        </p:txBody>
      </p:sp>
    </p:spTree>
    <p:extLst>
      <p:ext uri="{BB962C8B-B14F-4D97-AF65-F5344CB8AC3E}">
        <p14:creationId xmlns:p14="http://schemas.microsoft.com/office/powerpoint/2010/main" val="20191240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Puritanism only</a:t>
            </a:r>
            <a:endParaRPr lang="en-US" dirty="0"/>
          </a:p>
        </p:txBody>
      </p:sp>
      <p:sp>
        <p:nvSpPr>
          <p:cNvPr id="3" name="Content Placeholder 2"/>
          <p:cNvSpPr>
            <a:spLocks noGrp="1"/>
          </p:cNvSpPr>
          <p:nvPr>
            <p:ph idx="1"/>
          </p:nvPr>
        </p:nvSpPr>
        <p:spPr/>
        <p:txBody>
          <a:bodyPr/>
          <a:lstStyle/>
          <a:p>
            <a:r>
              <a:rPr lang="en-US" dirty="0" smtClean="0"/>
              <a:t>This </a:t>
            </a:r>
            <a:r>
              <a:rPr lang="en-US" dirty="0" err="1" smtClean="0"/>
              <a:t>powerpoint</a:t>
            </a:r>
            <a:r>
              <a:rPr lang="en-US" dirty="0" smtClean="0"/>
              <a:t> covers Puritanism only. The next one will begin with the background to the revolution having to do with the Seven </a:t>
            </a:r>
            <a:r>
              <a:rPr lang="en-US" smtClean="0"/>
              <a:t>Years War…</a:t>
            </a:r>
            <a:endParaRPr lang="en-US"/>
          </a:p>
        </p:txBody>
      </p:sp>
    </p:spTree>
    <p:extLst>
      <p:ext uri="{BB962C8B-B14F-4D97-AF65-F5344CB8AC3E}">
        <p14:creationId xmlns:p14="http://schemas.microsoft.com/office/powerpoint/2010/main" val="4203461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83664"/>
            <a:ext cx="8564440" cy="1124534"/>
          </a:xfrm>
        </p:spPr>
        <p:txBody>
          <a:bodyPr>
            <a:noAutofit/>
          </a:bodyPr>
          <a:lstStyle/>
          <a:p>
            <a:r>
              <a:rPr lang="en-US" sz="3000" dirty="0" smtClean="0"/>
              <a:t>A Short </a:t>
            </a:r>
            <a:r>
              <a:rPr lang="en-US" sz="3000" dirty="0"/>
              <a:t>H</a:t>
            </a:r>
            <a:r>
              <a:rPr lang="en-US" sz="3000" dirty="0" smtClean="0"/>
              <a:t>istory of the Reformation and the Church of England</a:t>
            </a:r>
            <a:endParaRPr lang="en-US" sz="3000" dirty="0"/>
          </a:p>
        </p:txBody>
      </p:sp>
      <p:sp>
        <p:nvSpPr>
          <p:cNvPr id="3" name="Content Placeholder 2"/>
          <p:cNvSpPr>
            <a:spLocks noGrp="1"/>
          </p:cNvSpPr>
          <p:nvPr>
            <p:ph idx="1"/>
          </p:nvPr>
        </p:nvSpPr>
        <p:spPr>
          <a:xfrm>
            <a:off x="621725" y="1680185"/>
            <a:ext cx="8042751" cy="4994664"/>
          </a:xfrm>
        </p:spPr>
        <p:txBody>
          <a:bodyPr>
            <a:normAutofit/>
          </a:bodyPr>
          <a:lstStyle/>
          <a:p>
            <a:r>
              <a:rPr lang="en-US" dirty="0"/>
              <a:t>1517: Martin Luther posted his “Ninety-Five theses” disputing the sale of Papal indulgences and absolution of sins.</a:t>
            </a:r>
          </a:p>
          <a:p>
            <a:r>
              <a:rPr lang="en-US" dirty="0"/>
              <a:t>1534: English Parliament passes the first Act of Supremacy making Henry VIII the Supreme Head of the Church of England, effectively breaking free from the Catholic Church and papal authority. </a:t>
            </a:r>
            <a:r>
              <a:rPr lang="en-US" dirty="0" smtClean="0"/>
              <a:t> </a:t>
            </a:r>
          </a:p>
          <a:p>
            <a:pPr marL="45720" indent="0">
              <a:buNone/>
            </a:pPr>
            <a:endParaRPr lang="en-US" dirty="0"/>
          </a:p>
        </p:txBody>
      </p:sp>
    </p:spTree>
    <p:extLst>
      <p:ext uri="{BB962C8B-B14F-4D97-AF65-F5344CB8AC3E}">
        <p14:creationId xmlns:p14="http://schemas.microsoft.com/office/powerpoint/2010/main" val="90425489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1143000"/>
          </a:xfrm>
        </p:spPr>
        <p:txBody>
          <a:bodyPr>
            <a:normAutofit fontScale="90000"/>
          </a:bodyPr>
          <a:lstStyle/>
          <a:p>
            <a:r>
              <a:rPr lang="en-US" dirty="0" smtClean="0"/>
              <a:t>Dissolution of the Monasteries </a:t>
            </a:r>
            <a:endParaRPr lang="en-US" dirty="0"/>
          </a:p>
        </p:txBody>
      </p:sp>
      <p:sp>
        <p:nvSpPr>
          <p:cNvPr id="3" name="Content Placeholder 2"/>
          <p:cNvSpPr>
            <a:spLocks noGrp="1"/>
          </p:cNvSpPr>
          <p:nvPr>
            <p:ph idx="1"/>
          </p:nvPr>
        </p:nvSpPr>
        <p:spPr>
          <a:xfrm>
            <a:off x="621725" y="1587578"/>
            <a:ext cx="7910469" cy="4934716"/>
          </a:xfrm>
        </p:spPr>
        <p:txBody>
          <a:bodyPr>
            <a:normAutofit/>
          </a:bodyPr>
          <a:lstStyle/>
          <a:p>
            <a:r>
              <a:rPr lang="en-US" dirty="0"/>
              <a:t>1535-1540: Thomas Cromwell instituted the policy known as the “Dissolution of the Monasteries.” </a:t>
            </a:r>
            <a:endParaRPr lang="en-US" dirty="0" smtClean="0"/>
          </a:p>
          <a:p>
            <a:pPr marL="0" indent="0">
              <a:buNone/>
            </a:pPr>
            <a:endParaRPr lang="en-US" dirty="0"/>
          </a:p>
          <a:p>
            <a:pPr marL="0" indent="0">
              <a:buNone/>
            </a:pPr>
            <a:r>
              <a:rPr lang="en-US" dirty="0"/>
              <a:t>	</a:t>
            </a:r>
            <a:r>
              <a:rPr lang="en-US" dirty="0" smtClean="0"/>
              <a:t>• The </a:t>
            </a:r>
            <a:r>
              <a:rPr lang="en-US" dirty="0"/>
              <a:t>veneration of some saints, certain pilgrimages 	and some pilgrim shrines were attacked. </a:t>
            </a:r>
          </a:p>
          <a:p>
            <a:pPr marL="0" indent="0">
              <a:buNone/>
            </a:pPr>
            <a:r>
              <a:rPr lang="en-US" dirty="0"/>
              <a:t>	</a:t>
            </a:r>
            <a:r>
              <a:rPr lang="en-US" dirty="0" smtClean="0"/>
              <a:t>• Large </a:t>
            </a:r>
            <a:r>
              <a:rPr lang="en-US" dirty="0"/>
              <a:t>amounts of church land and property 	passed into the hands of the Crown and </a:t>
            </a:r>
            <a:r>
              <a:rPr lang="en-US" dirty="0" smtClean="0"/>
              <a:t>ultimately 	into </a:t>
            </a:r>
            <a:r>
              <a:rPr lang="en-US" dirty="0"/>
              <a:t>those of the nobility and gentry</a:t>
            </a:r>
            <a:r>
              <a:rPr lang="en-US" dirty="0" smtClean="0"/>
              <a:t>.</a:t>
            </a:r>
            <a:endParaRPr lang="en-US" dirty="0"/>
          </a:p>
          <a:p>
            <a:pPr marL="0" indent="0">
              <a:buNone/>
            </a:pPr>
            <a:r>
              <a:rPr lang="en-US" dirty="0"/>
              <a:t>	</a:t>
            </a:r>
            <a:r>
              <a:rPr lang="en-US" dirty="0" smtClean="0"/>
              <a:t>• The </a:t>
            </a:r>
            <a:r>
              <a:rPr lang="en-US" dirty="0"/>
              <a:t>vested interest thus created made for a 	powerful force in support of the dissolutions. </a:t>
            </a:r>
          </a:p>
          <a:p>
            <a:pPr marL="45720" indent="0">
              <a:buNone/>
            </a:pPr>
            <a:r>
              <a:rPr lang="en-US" dirty="0" smtClean="0"/>
              <a:t> </a:t>
            </a:r>
            <a:endParaRPr lang="en-US" dirty="0"/>
          </a:p>
          <a:p>
            <a:endParaRPr lang="en-US" dirty="0"/>
          </a:p>
        </p:txBody>
      </p:sp>
    </p:spTree>
    <p:extLst>
      <p:ext uri="{BB962C8B-B14F-4D97-AF65-F5344CB8AC3E}">
        <p14:creationId xmlns:p14="http://schemas.microsoft.com/office/powerpoint/2010/main" val="225355172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1143000"/>
          </a:xfrm>
        </p:spPr>
        <p:txBody>
          <a:bodyPr>
            <a:normAutofit/>
          </a:bodyPr>
          <a:lstStyle/>
          <a:p>
            <a:r>
              <a:rPr lang="en-US" dirty="0" smtClean="0"/>
              <a:t>Continued</a:t>
            </a:r>
            <a:endParaRPr lang="en-US" dirty="0"/>
          </a:p>
        </p:txBody>
      </p:sp>
      <p:sp>
        <p:nvSpPr>
          <p:cNvPr id="3" name="Content Placeholder 2"/>
          <p:cNvSpPr>
            <a:spLocks noGrp="1"/>
          </p:cNvSpPr>
          <p:nvPr>
            <p:ph idx="1"/>
          </p:nvPr>
        </p:nvSpPr>
        <p:spPr>
          <a:xfrm>
            <a:off x="621725" y="1627266"/>
            <a:ext cx="8003067" cy="4498898"/>
          </a:xfrm>
        </p:spPr>
        <p:txBody>
          <a:bodyPr/>
          <a:lstStyle/>
          <a:p>
            <a:r>
              <a:rPr lang="en-US" dirty="0"/>
              <a:t>1536: John Calvin published his </a:t>
            </a:r>
            <a:r>
              <a:rPr lang="en-US" i="1" dirty="0"/>
              <a:t>Institutes of the Christian Religion</a:t>
            </a:r>
            <a:r>
              <a:rPr lang="en-US" dirty="0"/>
              <a:t>.</a:t>
            </a:r>
            <a:r>
              <a:rPr lang="en-US" i="1" dirty="0"/>
              <a:t> </a:t>
            </a:r>
            <a:endParaRPr lang="en-US" dirty="0"/>
          </a:p>
          <a:p>
            <a:r>
              <a:rPr lang="en-US" dirty="0"/>
              <a:t>1553-1558: a Brief Restoration occurred with the ascension of Queen Mary.</a:t>
            </a:r>
          </a:p>
          <a:p>
            <a:r>
              <a:rPr lang="en-US" dirty="0"/>
              <a:t>1559: With Elizabeth’s ascension to the throne, the Anglican Church, for all intents and purposes, was </a:t>
            </a:r>
            <a:r>
              <a:rPr lang="en-US" dirty="0" smtClean="0"/>
              <a:t>permanently established</a:t>
            </a:r>
            <a:r>
              <a:rPr lang="en-US" dirty="0"/>
              <a:t>.  </a:t>
            </a:r>
          </a:p>
        </p:txBody>
      </p:sp>
    </p:spTree>
    <p:extLst>
      <p:ext uri="{BB962C8B-B14F-4D97-AF65-F5344CB8AC3E}">
        <p14:creationId xmlns:p14="http://schemas.microsoft.com/office/powerpoint/2010/main" val="319984114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887472"/>
          </a:xfrm>
        </p:spPr>
        <p:txBody>
          <a:bodyPr>
            <a:normAutofit/>
          </a:bodyPr>
          <a:lstStyle/>
          <a:p>
            <a:r>
              <a:rPr lang="en-US" dirty="0" smtClean="0"/>
              <a:t>Queen Elizabeth’s </a:t>
            </a:r>
            <a:r>
              <a:rPr lang="en-US" dirty="0" smtClean="0"/>
              <a:t>Reforms</a:t>
            </a:r>
            <a:endParaRPr lang="en-US" dirty="0"/>
          </a:p>
        </p:txBody>
      </p:sp>
      <p:sp>
        <p:nvSpPr>
          <p:cNvPr id="3" name="Content Placeholder 2"/>
          <p:cNvSpPr>
            <a:spLocks noGrp="1"/>
          </p:cNvSpPr>
          <p:nvPr>
            <p:ph idx="1"/>
          </p:nvPr>
        </p:nvSpPr>
        <p:spPr>
          <a:xfrm>
            <a:off x="621726" y="1485900"/>
            <a:ext cx="6582828" cy="4640264"/>
          </a:xfrm>
        </p:spPr>
        <p:txBody>
          <a:bodyPr/>
          <a:lstStyle/>
          <a:p>
            <a:r>
              <a:rPr lang="en-US" dirty="0"/>
              <a:t>Latin was rejected</a:t>
            </a:r>
          </a:p>
          <a:p>
            <a:r>
              <a:rPr lang="en-US" dirty="0"/>
              <a:t>Auricular confession was abolished</a:t>
            </a:r>
          </a:p>
          <a:p>
            <a:r>
              <a:rPr lang="en-US" dirty="0"/>
              <a:t>Clergy were allowed to marry</a:t>
            </a:r>
          </a:p>
          <a:p>
            <a:pPr marL="45720" indent="0">
              <a:buNone/>
            </a:pPr>
            <a:r>
              <a:rPr lang="en-US" dirty="0" smtClean="0"/>
              <a:t> </a:t>
            </a:r>
            <a:endParaRPr lang="en-US" dirty="0"/>
          </a:p>
        </p:txBody>
      </p:sp>
    </p:spTree>
    <p:extLst>
      <p:ext uri="{BB962C8B-B14F-4D97-AF65-F5344CB8AC3E}">
        <p14:creationId xmlns:p14="http://schemas.microsoft.com/office/powerpoint/2010/main" val="347258924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8686801" cy="900702"/>
          </a:xfrm>
        </p:spPr>
        <p:txBody>
          <a:bodyPr>
            <a:normAutofit/>
          </a:bodyPr>
          <a:lstStyle/>
          <a:p>
            <a:r>
              <a:rPr lang="en-US" dirty="0" smtClean="0"/>
              <a:t>Reforms Not </a:t>
            </a:r>
            <a:r>
              <a:rPr lang="en-US" dirty="0"/>
              <a:t>E</a:t>
            </a:r>
            <a:r>
              <a:rPr lang="en-US" dirty="0" smtClean="0"/>
              <a:t>nough for “Puritans”</a:t>
            </a:r>
            <a:endParaRPr lang="en-US" dirty="0"/>
          </a:p>
        </p:txBody>
      </p:sp>
      <p:sp>
        <p:nvSpPr>
          <p:cNvPr id="3" name="Content Placeholder 2"/>
          <p:cNvSpPr>
            <a:spLocks noGrp="1"/>
          </p:cNvSpPr>
          <p:nvPr>
            <p:ph idx="1"/>
          </p:nvPr>
        </p:nvSpPr>
        <p:spPr>
          <a:xfrm>
            <a:off x="661409" y="1587578"/>
            <a:ext cx="7831101" cy="4749498"/>
          </a:xfrm>
        </p:spPr>
        <p:txBody>
          <a:bodyPr>
            <a:normAutofit fontScale="92500"/>
          </a:bodyPr>
          <a:lstStyle/>
          <a:p>
            <a:r>
              <a:rPr lang="en-US" dirty="0"/>
              <a:t>Those who we call the “Puritans,” at first a term of derision, wanted more profound changes in the structure of churches and manner of worship.</a:t>
            </a:r>
          </a:p>
          <a:p>
            <a:r>
              <a:rPr lang="en-US" dirty="0"/>
              <a:t>These changes begin, as did Elizabeth’s reforms, with the “purging of popish remnants.”</a:t>
            </a:r>
          </a:p>
          <a:p>
            <a:r>
              <a:rPr lang="en-US" dirty="0"/>
              <a:t>They wanted to eliminate the wearing of the cassock outside of church and the surplice in it.</a:t>
            </a:r>
          </a:p>
          <a:p>
            <a:r>
              <a:rPr lang="en-US" dirty="0"/>
              <a:t>This elimination of Catholic elements involved eliminating the clerical hierarchy of Catholicism in order to get closer to God and His word. </a:t>
            </a:r>
          </a:p>
          <a:p>
            <a:r>
              <a:rPr lang="en-US" dirty="0"/>
              <a:t>In place of this longstanding clerical hierarchy would be the creation of a simultaneous Christian community </a:t>
            </a:r>
            <a:r>
              <a:rPr lang="en-US" i="1" dirty="0"/>
              <a:t>and </a:t>
            </a:r>
            <a:r>
              <a:rPr lang="en-US" dirty="0"/>
              <a:t>congregation united in a shared orientation toward God</a:t>
            </a:r>
            <a:r>
              <a:rPr lang="en-US" dirty="0" smtClean="0"/>
              <a:t>.</a:t>
            </a:r>
            <a:endParaRPr lang="en-US" dirty="0"/>
          </a:p>
        </p:txBody>
      </p:sp>
    </p:spTree>
    <p:extLst>
      <p:ext uri="{BB962C8B-B14F-4D97-AF65-F5344CB8AC3E}">
        <p14:creationId xmlns:p14="http://schemas.microsoft.com/office/powerpoint/2010/main" val="377960474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953621"/>
          </a:xfrm>
        </p:spPr>
        <p:txBody>
          <a:bodyPr>
            <a:normAutofit/>
          </a:bodyPr>
          <a:lstStyle/>
          <a:p>
            <a:r>
              <a:rPr lang="en-US" dirty="0" smtClean="0"/>
              <a:t>Predestination</a:t>
            </a:r>
            <a:endParaRPr lang="en-US" dirty="0"/>
          </a:p>
        </p:txBody>
      </p:sp>
      <p:sp>
        <p:nvSpPr>
          <p:cNvPr id="3" name="Content Placeholder 2"/>
          <p:cNvSpPr>
            <a:spLocks noGrp="1"/>
          </p:cNvSpPr>
          <p:nvPr>
            <p:ph idx="1"/>
          </p:nvPr>
        </p:nvSpPr>
        <p:spPr>
          <a:xfrm>
            <a:off x="634954" y="1614036"/>
            <a:ext cx="8069208" cy="4512127"/>
          </a:xfrm>
        </p:spPr>
        <p:txBody>
          <a:bodyPr/>
          <a:lstStyle/>
          <a:p>
            <a:r>
              <a:rPr lang="en-US" dirty="0"/>
              <a:t>The purifying changes reflected a more profound change in everyday lives signified by the concept of “predestination”—the idea that “the elect,” (those going to heaven) are preordained, and ones life and behavior reveals that </a:t>
            </a:r>
            <a:r>
              <a:rPr lang="en-US" dirty="0" err="1"/>
              <a:t>electedness</a:t>
            </a:r>
            <a:r>
              <a:rPr lang="en-US" dirty="0"/>
              <a:t> in their appearance as a “visible saint.” </a:t>
            </a:r>
          </a:p>
        </p:txBody>
      </p:sp>
    </p:spTree>
    <p:extLst>
      <p:ext uri="{BB962C8B-B14F-4D97-AF65-F5344CB8AC3E}">
        <p14:creationId xmlns:p14="http://schemas.microsoft.com/office/powerpoint/2010/main" val="410715785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7942714" cy="887472"/>
          </a:xfrm>
        </p:spPr>
        <p:txBody>
          <a:bodyPr>
            <a:normAutofit/>
          </a:bodyPr>
          <a:lstStyle/>
          <a:p>
            <a:r>
              <a:rPr lang="en-US" dirty="0" smtClean="0"/>
              <a:t>Puritan Community</a:t>
            </a:r>
            <a:endParaRPr lang="en-US" dirty="0"/>
          </a:p>
        </p:txBody>
      </p:sp>
      <p:sp>
        <p:nvSpPr>
          <p:cNvPr id="3" name="Content Placeholder 2"/>
          <p:cNvSpPr>
            <a:spLocks noGrp="1"/>
          </p:cNvSpPr>
          <p:nvPr>
            <p:ph idx="1"/>
          </p:nvPr>
        </p:nvSpPr>
        <p:spPr>
          <a:xfrm>
            <a:off x="595269" y="1574348"/>
            <a:ext cx="8148578" cy="4953980"/>
          </a:xfrm>
        </p:spPr>
        <p:txBody>
          <a:bodyPr>
            <a:normAutofit lnSpcReduction="10000"/>
          </a:bodyPr>
          <a:lstStyle/>
          <a:p>
            <a:r>
              <a:rPr lang="en-US" dirty="0"/>
              <a:t>While most Puritans preferred a governing body of church elders (Presbyterian model) to the more conventional church hierarchy, William Bradford and the eventual Plymouth colonists (separatists) did not want clergy assigned to a parish by any ecclesiastical authority.</a:t>
            </a:r>
          </a:p>
          <a:p>
            <a:r>
              <a:rPr lang="en-US" dirty="0"/>
              <a:t>They believed that churches, or congregations, should be ‘particular;’ that is, each one covenanted by a group of Christians who wished to come together for prayer and participation in the Lord’s Supper.</a:t>
            </a:r>
          </a:p>
          <a:p>
            <a:r>
              <a:rPr lang="en-US" dirty="0"/>
              <a:t>This community had a right to choose their spiritual leaders, to call someone to them. It is the special sense of community that informs Bradford’s Christian ideal.</a:t>
            </a:r>
          </a:p>
        </p:txBody>
      </p:sp>
    </p:spTree>
    <p:extLst>
      <p:ext uri="{BB962C8B-B14F-4D97-AF65-F5344CB8AC3E}">
        <p14:creationId xmlns:p14="http://schemas.microsoft.com/office/powerpoint/2010/main" val="263711865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953621"/>
          </a:xfrm>
        </p:spPr>
        <p:txBody>
          <a:bodyPr>
            <a:normAutofit/>
          </a:bodyPr>
          <a:lstStyle/>
          <a:p>
            <a:r>
              <a:rPr lang="en-US" dirty="0" smtClean="0"/>
              <a:t>The Mayflower</a:t>
            </a:r>
            <a:endParaRPr lang="en-US" dirty="0"/>
          </a:p>
        </p:txBody>
      </p:sp>
      <p:sp>
        <p:nvSpPr>
          <p:cNvPr id="3" name="Content Placeholder 2"/>
          <p:cNvSpPr>
            <a:spLocks noGrp="1"/>
          </p:cNvSpPr>
          <p:nvPr>
            <p:ph idx="1"/>
          </p:nvPr>
        </p:nvSpPr>
        <p:spPr>
          <a:xfrm>
            <a:off x="457198" y="1547887"/>
            <a:ext cx="8366017" cy="5078120"/>
          </a:xfrm>
        </p:spPr>
        <p:txBody>
          <a:bodyPr>
            <a:normAutofit fontScale="92500"/>
          </a:bodyPr>
          <a:lstStyle/>
          <a:p>
            <a:r>
              <a:rPr lang="en-US" dirty="0"/>
              <a:t>On July 1, 1620 the Pilgrim separatists signed a contract with Thomas Weston, and three weeks later sailed for England.   </a:t>
            </a:r>
          </a:p>
          <a:p>
            <a:r>
              <a:rPr lang="en-US" dirty="0"/>
              <a:t>After having trouble with a second ship called the </a:t>
            </a:r>
            <a:r>
              <a:rPr lang="en-US" i="1" dirty="0"/>
              <a:t>Speedwell</a:t>
            </a:r>
            <a:r>
              <a:rPr lang="en-US" dirty="0"/>
              <a:t> that was also supposed to make the journey, all the colonists (about 101) and crew (around 30) all crowded onto the </a:t>
            </a:r>
            <a:r>
              <a:rPr lang="en-US" i="1" dirty="0"/>
              <a:t>Mayflower</a:t>
            </a:r>
            <a:r>
              <a:rPr lang="en-US" dirty="0"/>
              <a:t>. </a:t>
            </a:r>
          </a:p>
          <a:p>
            <a:r>
              <a:rPr lang="en-US" dirty="0"/>
              <a:t>They were originally supposed to land near the Hudson River in what would one day be New York, but they were blown off course and landed at Cape Cod 65 days after their departure. It was November.</a:t>
            </a:r>
          </a:p>
          <a:p>
            <a:r>
              <a:rPr lang="en-US" dirty="0"/>
              <a:t>Six weeks after they anchored, Bradford’s wife Dorothy fell overboard—most historians think this was a suicide attempt.</a:t>
            </a:r>
          </a:p>
          <a:p>
            <a:r>
              <a:rPr lang="en-US" dirty="0"/>
              <a:t>In 1621 the colony’s original governor John Carver died, and Bradford became governor, serving a total of 33 years and continually from 1627-1656.</a:t>
            </a:r>
          </a:p>
        </p:txBody>
      </p:sp>
    </p:spTree>
    <p:extLst>
      <p:ext uri="{BB962C8B-B14F-4D97-AF65-F5344CB8AC3E}">
        <p14:creationId xmlns:p14="http://schemas.microsoft.com/office/powerpoint/2010/main" val="346722066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966851"/>
          </a:xfrm>
        </p:spPr>
        <p:txBody>
          <a:bodyPr>
            <a:normAutofit/>
          </a:bodyPr>
          <a:lstStyle/>
          <a:p>
            <a:r>
              <a:rPr lang="en-US" dirty="0" smtClean="0"/>
              <a:t>The Mayflower Compact</a:t>
            </a:r>
            <a:endParaRPr lang="en-US" dirty="0"/>
          </a:p>
        </p:txBody>
      </p:sp>
      <p:sp>
        <p:nvSpPr>
          <p:cNvPr id="3" name="Content Placeholder 2"/>
          <p:cNvSpPr>
            <a:spLocks noGrp="1"/>
          </p:cNvSpPr>
          <p:nvPr>
            <p:ph idx="1"/>
          </p:nvPr>
        </p:nvSpPr>
        <p:spPr>
          <a:xfrm>
            <a:off x="380999" y="1612900"/>
            <a:ext cx="8614184" cy="5147530"/>
          </a:xfrm>
        </p:spPr>
        <p:txBody>
          <a:bodyPr>
            <a:normAutofit fontScale="85000" lnSpcReduction="20000"/>
          </a:bodyPr>
          <a:lstStyle/>
          <a:p>
            <a:pPr marL="45720" indent="0">
              <a:buNone/>
            </a:pPr>
            <a:r>
              <a:rPr lang="en-US" dirty="0"/>
              <a:t>In the name of God, Amen. </a:t>
            </a:r>
            <a:endParaRPr lang="en-US" dirty="0" smtClean="0"/>
          </a:p>
          <a:p>
            <a:pPr marL="45720" indent="0">
              <a:buNone/>
            </a:pPr>
            <a:r>
              <a:rPr lang="en-US" dirty="0" smtClean="0"/>
              <a:t>We</a:t>
            </a:r>
            <a:r>
              <a:rPr lang="en-US" dirty="0"/>
              <a:t>, whose names are underwritten, the loyal subjects of our dread Sovereign Lord King James, by the Grace of God, of Great Britain, France, and Ireland, King, defender of the Faith, etc.</a:t>
            </a:r>
          </a:p>
          <a:p>
            <a:pPr marL="45720" indent="0">
              <a:buNone/>
            </a:pPr>
            <a:r>
              <a:rPr lang="en-US" dirty="0" smtClean="0"/>
              <a:t>Having </a:t>
            </a:r>
            <a:r>
              <a:rPr lang="en-US" dirty="0"/>
              <a:t>undertaken, for the Glory of God, and advancements of the Christian faith and honor of our King and Country, a voyage to plant the first colony in the Northern parts of Virginia, do by these presents, solemnly and mutually, in the presence of God, and one another, covenant and combine ourselves together into a civil body politic; for our better ordering, and preservation and furtherance of the ends aforesaid; and by virtue hereof to enact, constitute, and frame, such just and equal laws, ordinances, acts, constitutions, and offices, from time to time, as shall be thought most meet and convenient for the general good of the colony; unto which we promise all due submission and obedience.</a:t>
            </a:r>
          </a:p>
          <a:p>
            <a:pPr marL="45720" indent="0">
              <a:buNone/>
            </a:pPr>
            <a:r>
              <a:rPr lang="en-US" dirty="0" smtClean="0"/>
              <a:t>In </a:t>
            </a:r>
            <a:r>
              <a:rPr lang="en-US" dirty="0"/>
              <a:t>witness whereof we have hereunto subscribed our names at Cape Cod the 11th of November, in the year of the reign of our Sovereign Lord King James, of England, France, and Ireland, the eighteenth, and of Scotland the fifty-fourth, 1620</a:t>
            </a:r>
            <a:r>
              <a:rPr lang="en-US" dirty="0" smtClean="0"/>
              <a:t>.</a:t>
            </a:r>
            <a:endParaRPr lang="en-US" dirty="0"/>
          </a:p>
        </p:txBody>
      </p:sp>
    </p:spTree>
    <p:extLst>
      <p:ext uri="{BB962C8B-B14F-4D97-AF65-F5344CB8AC3E}">
        <p14:creationId xmlns:p14="http://schemas.microsoft.com/office/powerpoint/2010/main" val="45814327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pPr marL="0" indent="0">
              <a:buNone/>
            </a:pPr>
            <a:r>
              <a:rPr lang="en-US" dirty="0" smtClean="0"/>
              <a:t>1. How does this document prefigure what is to come, in the form of an American desire for self-government?</a:t>
            </a:r>
            <a:endParaRPr lang="en-US" dirty="0"/>
          </a:p>
        </p:txBody>
      </p:sp>
    </p:spTree>
    <p:extLst>
      <p:ext uri="{BB962C8B-B14F-4D97-AF65-F5344CB8AC3E}">
        <p14:creationId xmlns:p14="http://schemas.microsoft.com/office/powerpoint/2010/main" val="3692470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966851"/>
          </a:xfrm>
        </p:spPr>
        <p:txBody>
          <a:bodyPr>
            <a:normAutofit/>
          </a:bodyPr>
          <a:lstStyle/>
          <a:p>
            <a:r>
              <a:rPr lang="en-US" dirty="0" smtClean="0"/>
              <a:t>Order</a:t>
            </a:r>
            <a:endParaRPr lang="en-US" dirty="0"/>
          </a:p>
        </p:txBody>
      </p:sp>
      <p:sp>
        <p:nvSpPr>
          <p:cNvPr id="3" name="Content Placeholder 2"/>
          <p:cNvSpPr>
            <a:spLocks noGrp="1"/>
          </p:cNvSpPr>
          <p:nvPr>
            <p:ph idx="1"/>
          </p:nvPr>
        </p:nvSpPr>
        <p:spPr>
          <a:xfrm>
            <a:off x="457199" y="1587577"/>
            <a:ext cx="8167594" cy="4868567"/>
          </a:xfrm>
        </p:spPr>
        <p:txBody>
          <a:bodyPr>
            <a:normAutofit/>
          </a:bodyPr>
          <a:lstStyle/>
          <a:p>
            <a:r>
              <a:rPr lang="en-US" dirty="0"/>
              <a:t>Puritans valued order above all other social virtues. </a:t>
            </a:r>
          </a:p>
          <a:p>
            <a:r>
              <a:rPr lang="en-US" dirty="0"/>
              <a:t>Jonathan Edwards: “There is a beauty of order in society, as when the different members of society have all their appointed offices, place, and station, according to their several capacities and talents, and everyone keeps his place, and continues in his proper business.”</a:t>
            </a:r>
          </a:p>
          <a:p>
            <a:r>
              <a:rPr lang="en-US" dirty="0"/>
              <a:t>Whether it was the perceived disorderliness of Indian villages, the criminality of English towns bursting with vagrants, or the wildernesses of New England, Puritans sought to bring order to their lives. </a:t>
            </a:r>
          </a:p>
        </p:txBody>
      </p:sp>
    </p:spTree>
    <p:extLst>
      <p:ext uri="{BB962C8B-B14F-4D97-AF65-F5344CB8AC3E}">
        <p14:creationId xmlns:p14="http://schemas.microsoft.com/office/powerpoint/2010/main" val="420742808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8458614" cy="953621"/>
          </a:xfrm>
        </p:spPr>
        <p:txBody>
          <a:bodyPr>
            <a:normAutofit/>
          </a:bodyPr>
          <a:lstStyle/>
          <a:p>
            <a:r>
              <a:rPr lang="en-US" dirty="0" smtClean="0"/>
              <a:t>Relation to Entrepreneurial Values</a:t>
            </a:r>
            <a:endParaRPr lang="en-US" dirty="0"/>
          </a:p>
        </p:txBody>
      </p:sp>
      <p:sp>
        <p:nvSpPr>
          <p:cNvPr id="3" name="Content Placeholder 2"/>
          <p:cNvSpPr>
            <a:spLocks noGrp="1"/>
          </p:cNvSpPr>
          <p:nvPr>
            <p:ph idx="1"/>
          </p:nvPr>
        </p:nvSpPr>
        <p:spPr>
          <a:xfrm>
            <a:off x="457199" y="1627266"/>
            <a:ext cx="8233735" cy="4855338"/>
          </a:xfrm>
        </p:spPr>
        <p:txBody>
          <a:bodyPr>
            <a:normAutofit/>
          </a:bodyPr>
          <a:lstStyle/>
          <a:p>
            <a:r>
              <a:rPr lang="en-US" dirty="0"/>
              <a:t>Puritan values helped the colonists prosper in a demanding land, and in the process they developed a culture that was both the most entrepreneurial and the most pious in Anglo-America.</a:t>
            </a:r>
          </a:p>
          <a:p>
            <a:r>
              <a:rPr lang="en-US" dirty="0"/>
              <a:t>This entrepreneurialism, rooted in piety, led New England to have a particularly commercial character. </a:t>
            </a:r>
          </a:p>
          <a:p>
            <a:r>
              <a:rPr lang="en-US" dirty="0"/>
              <a:t>The Puritans worked with a special zeal to honor their God and to seek rewards that offered reassurance that God approved of their efforts.  </a:t>
            </a:r>
            <a:r>
              <a:rPr lang="en-US" dirty="0" smtClean="0"/>
              <a:t> </a:t>
            </a:r>
            <a:endParaRPr lang="en-US" dirty="0"/>
          </a:p>
        </p:txBody>
      </p:sp>
    </p:spTree>
    <p:extLst>
      <p:ext uri="{BB962C8B-B14F-4D97-AF65-F5344CB8AC3E}">
        <p14:creationId xmlns:p14="http://schemas.microsoft.com/office/powerpoint/2010/main" val="3799719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Preserving Englishness</a:t>
            </a:r>
            <a:endParaRPr lang="en-US" dirty="0"/>
          </a:p>
        </p:txBody>
      </p:sp>
      <p:sp>
        <p:nvSpPr>
          <p:cNvPr id="3" name="Content Placeholder 2"/>
          <p:cNvSpPr>
            <a:spLocks noGrp="1"/>
          </p:cNvSpPr>
          <p:nvPr>
            <p:ph idx="1"/>
          </p:nvPr>
        </p:nvSpPr>
        <p:spPr/>
        <p:txBody>
          <a:bodyPr/>
          <a:lstStyle/>
          <a:p>
            <a:pPr marL="45720" indent="0">
              <a:buNone/>
            </a:pPr>
            <a:r>
              <a:rPr lang="en-US" dirty="0"/>
              <a:t>Two ways in which they sought to preserve their distinctive Englishness:</a:t>
            </a:r>
          </a:p>
          <a:p>
            <a:pPr marL="45720" indent="0">
              <a:buNone/>
            </a:pPr>
            <a:r>
              <a:rPr lang="en-US" dirty="0"/>
              <a:t>	1. Change the land</a:t>
            </a:r>
          </a:p>
          <a:p>
            <a:pPr marL="45720" indent="0">
              <a:buNone/>
            </a:pPr>
            <a:r>
              <a:rPr lang="en-US" dirty="0"/>
              <a:t>	2. Convert the Indians to Christianity (making </a:t>
            </a:r>
            <a:r>
              <a:rPr lang="en-US" dirty="0" smtClean="0"/>
              <a:t>them 	English</a:t>
            </a:r>
            <a:r>
              <a:rPr lang="en-US" dirty="0"/>
              <a:t>)</a:t>
            </a:r>
          </a:p>
          <a:p>
            <a:pPr marL="0" indent="0">
              <a:buNone/>
            </a:pPr>
            <a:endParaRPr lang="en-US" dirty="0"/>
          </a:p>
        </p:txBody>
      </p:sp>
    </p:spTree>
    <p:extLst>
      <p:ext uri="{BB962C8B-B14F-4D97-AF65-F5344CB8AC3E}">
        <p14:creationId xmlns:p14="http://schemas.microsoft.com/office/powerpoint/2010/main" val="988990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585" y="152718"/>
            <a:ext cx="6598676" cy="1143803"/>
          </a:xfrm>
        </p:spPr>
        <p:txBody>
          <a:bodyPr>
            <a:normAutofit/>
          </a:bodyPr>
          <a:lstStyle/>
          <a:p>
            <a:r>
              <a:rPr lang="en-US" dirty="0" smtClean="0"/>
              <a:t>Ordering Indian land</a:t>
            </a:r>
            <a:endParaRPr lang="en-US" dirty="0"/>
          </a:p>
        </p:txBody>
      </p:sp>
      <p:sp>
        <p:nvSpPr>
          <p:cNvPr id="3" name="Content Placeholder 2"/>
          <p:cNvSpPr>
            <a:spLocks noGrp="1"/>
          </p:cNvSpPr>
          <p:nvPr>
            <p:ph idx="1"/>
          </p:nvPr>
        </p:nvSpPr>
        <p:spPr>
          <a:xfrm>
            <a:off x="674638" y="1561117"/>
            <a:ext cx="7804643" cy="4815649"/>
          </a:xfrm>
        </p:spPr>
        <p:txBody>
          <a:bodyPr>
            <a:noAutofit/>
          </a:bodyPr>
          <a:lstStyle/>
          <a:p>
            <a:r>
              <a:rPr lang="en-US" dirty="0"/>
              <a:t>An Indian field consisted of small hillocks with maize in the center and squashes, pumpkins and beans tumbling down the sides.</a:t>
            </a:r>
          </a:p>
          <a:p>
            <a:r>
              <a:rPr lang="en-US" dirty="0"/>
              <a:t>This type of field struck the English as disordered and not “proper” in that each crop was not segregated and distinct</a:t>
            </a:r>
            <a:r>
              <a:rPr lang="en-US" dirty="0" smtClean="0"/>
              <a:t>.</a:t>
            </a:r>
            <a:endParaRPr lang="en-US" sz="1800" dirty="0" smtClean="0"/>
          </a:p>
          <a:p>
            <a:pPr marL="45720" indent="0">
              <a:buNone/>
            </a:pPr>
            <a:r>
              <a:rPr lang="en-US" sz="1800" dirty="0" smtClean="0"/>
              <a:t> </a:t>
            </a:r>
          </a:p>
        </p:txBody>
      </p:sp>
    </p:spTree>
    <p:extLst>
      <p:ext uri="{BB962C8B-B14F-4D97-AF65-F5344CB8AC3E}">
        <p14:creationId xmlns:p14="http://schemas.microsoft.com/office/powerpoint/2010/main" val="1937447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966851"/>
          </a:xfrm>
        </p:spPr>
        <p:txBody>
          <a:bodyPr>
            <a:normAutofit/>
          </a:bodyPr>
          <a:lstStyle/>
          <a:p>
            <a:r>
              <a:rPr lang="en-US" dirty="0" smtClean="0"/>
              <a:t>Method</a:t>
            </a:r>
            <a:endParaRPr lang="en-US" dirty="0"/>
          </a:p>
        </p:txBody>
      </p:sp>
      <p:sp>
        <p:nvSpPr>
          <p:cNvPr id="3" name="Content Placeholder 2"/>
          <p:cNvSpPr>
            <a:spLocks noGrp="1"/>
          </p:cNvSpPr>
          <p:nvPr>
            <p:ph idx="1"/>
          </p:nvPr>
        </p:nvSpPr>
        <p:spPr>
          <a:xfrm>
            <a:off x="304249" y="1561117"/>
            <a:ext cx="8638021" cy="4974407"/>
          </a:xfrm>
        </p:spPr>
        <p:txBody>
          <a:bodyPr>
            <a:normAutofit fontScale="92500" lnSpcReduction="20000"/>
          </a:bodyPr>
          <a:lstStyle/>
          <a:p>
            <a:r>
              <a:rPr lang="en-US" sz="2800" dirty="0"/>
              <a:t>In fact there was a method to the chaotic appearance of the landscape: </a:t>
            </a:r>
          </a:p>
          <a:p>
            <a:pPr marL="0" indent="0">
              <a:buNone/>
            </a:pPr>
            <a:r>
              <a:rPr lang="en-US" sz="2800" dirty="0"/>
              <a:t> </a:t>
            </a:r>
          </a:p>
          <a:p>
            <a:pPr marL="0" indent="0">
              <a:buNone/>
            </a:pPr>
            <a:r>
              <a:rPr lang="en-US" sz="2800" dirty="0" smtClean="0"/>
              <a:t>	• </a:t>
            </a:r>
            <a:r>
              <a:rPr lang="en-US" sz="2800" dirty="0"/>
              <a:t>The squashes and pumpkins discouraged the </a:t>
            </a:r>
            <a:r>
              <a:rPr lang="en-US" sz="2800" dirty="0" smtClean="0"/>
              <a:t>	appearance </a:t>
            </a:r>
            <a:r>
              <a:rPr lang="en-US" sz="2800" dirty="0"/>
              <a:t>of weeds between the maize plants and </a:t>
            </a:r>
            <a:r>
              <a:rPr lang="en-US" sz="2800" dirty="0" smtClean="0"/>
              <a:t>	preserved </a:t>
            </a:r>
            <a:r>
              <a:rPr lang="en-US" sz="2800" dirty="0"/>
              <a:t>moisture by shielding the soil from the sun.</a:t>
            </a:r>
          </a:p>
          <a:p>
            <a:pPr marL="685800" lvl="2" indent="0">
              <a:buNone/>
            </a:pPr>
            <a:r>
              <a:rPr lang="en-US" sz="2800" dirty="0" smtClean="0"/>
              <a:t>	• </a:t>
            </a:r>
            <a:r>
              <a:rPr lang="en-US" sz="2800" dirty="0"/>
              <a:t>Interwoven roots strengthened plants against wind</a:t>
            </a:r>
          </a:p>
          <a:p>
            <a:pPr marL="0" indent="0">
              <a:buNone/>
            </a:pPr>
            <a:r>
              <a:rPr lang="en-US" sz="2800" dirty="0"/>
              <a:t>	</a:t>
            </a:r>
            <a:r>
              <a:rPr lang="en-US" sz="2800" dirty="0" smtClean="0"/>
              <a:t>• </a:t>
            </a:r>
            <a:r>
              <a:rPr lang="en-US" sz="2800" dirty="0"/>
              <a:t>Cornstalks provided convenient poles for the </a:t>
            </a:r>
            <a:r>
              <a:rPr lang="en-US" sz="2800" dirty="0" smtClean="0"/>
              <a:t>	bean </a:t>
            </a:r>
            <a:r>
              <a:rPr lang="en-US" sz="2800" dirty="0"/>
              <a:t>vines</a:t>
            </a:r>
          </a:p>
          <a:p>
            <a:pPr marL="0" indent="0">
              <a:buNone/>
            </a:pPr>
            <a:r>
              <a:rPr lang="en-US" sz="2800" dirty="0" smtClean="0"/>
              <a:t>	• </a:t>
            </a:r>
            <a:r>
              <a:rPr lang="en-US" sz="2800" dirty="0"/>
              <a:t>Beans drew nitrogen from the air, which fixed the </a:t>
            </a:r>
            <a:r>
              <a:rPr lang="en-US" sz="2800" dirty="0" smtClean="0"/>
              <a:t>	soil.</a:t>
            </a:r>
            <a:endParaRPr lang="en-US" sz="2800" dirty="0"/>
          </a:p>
          <a:p>
            <a:pPr marL="0" indent="0">
              <a:buNone/>
            </a:pPr>
            <a:r>
              <a:rPr lang="en-US" sz="2800" dirty="0"/>
              <a:t>	•The combination of plants provided a balanced </a:t>
            </a:r>
            <a:r>
              <a:rPr lang="en-US" sz="2800" dirty="0" smtClean="0"/>
              <a:t>	diet  </a:t>
            </a:r>
            <a:endParaRPr lang="en-US" sz="2800" dirty="0"/>
          </a:p>
          <a:p>
            <a:endParaRPr lang="en-US" dirty="0"/>
          </a:p>
        </p:txBody>
      </p:sp>
    </p:spTree>
    <p:extLst>
      <p:ext uri="{BB962C8B-B14F-4D97-AF65-F5344CB8AC3E}">
        <p14:creationId xmlns:p14="http://schemas.microsoft.com/office/powerpoint/2010/main" val="509685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36557"/>
            <a:ext cx="6508377" cy="873194"/>
          </a:xfrm>
        </p:spPr>
        <p:txBody>
          <a:bodyPr>
            <a:normAutofit/>
          </a:bodyPr>
          <a:lstStyle/>
          <a:p>
            <a:r>
              <a:rPr lang="en-US" dirty="0" smtClean="0"/>
              <a:t>Changing the Land</a:t>
            </a:r>
            <a:endParaRPr lang="en-US" dirty="0"/>
          </a:p>
        </p:txBody>
      </p:sp>
      <p:sp>
        <p:nvSpPr>
          <p:cNvPr id="3" name="Content Placeholder 2"/>
          <p:cNvSpPr>
            <a:spLocks noGrp="1"/>
          </p:cNvSpPr>
          <p:nvPr>
            <p:ph idx="1"/>
          </p:nvPr>
        </p:nvSpPr>
        <p:spPr>
          <a:xfrm>
            <a:off x="582041" y="1614036"/>
            <a:ext cx="8201490" cy="4512127"/>
          </a:xfrm>
        </p:spPr>
        <p:txBody>
          <a:bodyPr>
            <a:normAutofit/>
          </a:bodyPr>
          <a:lstStyle/>
          <a:p>
            <a:r>
              <a:rPr lang="en-US" dirty="0"/>
              <a:t>The colonists diligently reworked the landscape to resemble England, which they regarded as God’s blueprint for a proper nature ‘improved’ by human labor. </a:t>
            </a:r>
          </a:p>
          <a:p>
            <a:r>
              <a:rPr lang="en-US" dirty="0"/>
              <a:t>They cleared and fenced fields for cultivation in the English fashion; built English style fences, houses, barns, mills, and churches; exterminated wild animals, especially the wolves and bears that preyed on livestock</a:t>
            </a:r>
            <a:r>
              <a:rPr lang="en-US" dirty="0" smtClean="0"/>
              <a:t>.</a:t>
            </a:r>
            <a:r>
              <a:rPr lang="en-US" dirty="0"/>
              <a:t>	</a:t>
            </a:r>
            <a:r>
              <a:rPr lang="en-US" dirty="0" smtClean="0"/>
              <a:t> </a:t>
            </a:r>
          </a:p>
          <a:p>
            <a:pPr marL="45720" indent="0">
              <a:buNone/>
            </a:pPr>
            <a:r>
              <a:rPr lang="en-US" dirty="0" smtClean="0"/>
              <a:t> </a:t>
            </a:r>
            <a:endParaRPr lang="en-US" dirty="0"/>
          </a:p>
        </p:txBody>
      </p:sp>
    </p:spTree>
    <p:extLst>
      <p:ext uri="{BB962C8B-B14F-4D97-AF65-F5344CB8AC3E}">
        <p14:creationId xmlns:p14="http://schemas.microsoft.com/office/powerpoint/2010/main" val="2127650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940391"/>
          </a:xfrm>
        </p:spPr>
        <p:txBody>
          <a:bodyPr>
            <a:normAutofit/>
          </a:bodyPr>
          <a:lstStyle/>
          <a:p>
            <a:r>
              <a:rPr lang="en-US" dirty="0" smtClean="0"/>
              <a:t>Property	</a:t>
            </a:r>
            <a:endParaRPr lang="en-US" dirty="0"/>
          </a:p>
        </p:txBody>
      </p:sp>
      <p:sp>
        <p:nvSpPr>
          <p:cNvPr id="3" name="Content Placeholder 2"/>
          <p:cNvSpPr>
            <a:spLocks noGrp="1"/>
          </p:cNvSpPr>
          <p:nvPr>
            <p:ph idx="1"/>
          </p:nvPr>
        </p:nvSpPr>
        <p:spPr>
          <a:xfrm>
            <a:off x="687866" y="1653727"/>
            <a:ext cx="7897242" cy="4898354"/>
          </a:xfrm>
        </p:spPr>
        <p:txBody>
          <a:bodyPr>
            <a:normAutofit lnSpcReduction="10000"/>
          </a:bodyPr>
          <a:lstStyle/>
          <a:p>
            <a:r>
              <a:rPr lang="en-US" dirty="0"/>
              <a:t>Natives had a very different view of property in terms of both land and personal possessions.</a:t>
            </a:r>
          </a:p>
          <a:p>
            <a:r>
              <a:rPr lang="en-US" dirty="0"/>
              <a:t>Natives were mobile and decentralized into local bands of a few hundred or so people who shared a settled village for part of the year and a common hunting ground for the rest.</a:t>
            </a:r>
          </a:p>
          <a:p>
            <a:r>
              <a:rPr lang="en-US" dirty="0"/>
              <a:t>Bands and their chiefs competed against each other by waging wars meant to humiliate the defeated into paying tribute in deer skin and wampum (strings and belts of white and purple beads made from seashells and highly coveted as symbols of spiritual power and political authority</a:t>
            </a:r>
            <a:r>
              <a:rPr lang="en-US" dirty="0" smtClean="0"/>
              <a:t>)</a:t>
            </a:r>
            <a:endParaRPr lang="en-US" dirty="0"/>
          </a:p>
          <a:p>
            <a:pPr marL="45720" indent="0">
              <a:buNone/>
            </a:pPr>
            <a:r>
              <a:rPr lang="en-US" dirty="0" smtClean="0"/>
              <a:t> </a:t>
            </a:r>
            <a:endParaRPr lang="en-US" dirty="0"/>
          </a:p>
        </p:txBody>
      </p:sp>
    </p:spTree>
    <p:extLst>
      <p:ext uri="{BB962C8B-B14F-4D97-AF65-F5344CB8AC3E}">
        <p14:creationId xmlns:p14="http://schemas.microsoft.com/office/powerpoint/2010/main" val="763180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199" y="342900"/>
            <a:ext cx="6508377" cy="940391"/>
          </a:xfrm>
        </p:spPr>
        <p:txBody>
          <a:bodyPr>
            <a:normAutofit/>
          </a:bodyPr>
          <a:lstStyle/>
          <a:p>
            <a:r>
              <a:rPr lang="en-US" dirty="0" smtClean="0"/>
              <a:t>Continued</a:t>
            </a:r>
            <a:endParaRPr lang="en-US" dirty="0"/>
          </a:p>
        </p:txBody>
      </p:sp>
      <p:sp>
        <p:nvSpPr>
          <p:cNvPr id="2" name="Content Placeholder 1"/>
          <p:cNvSpPr>
            <a:spLocks noGrp="1"/>
          </p:cNvSpPr>
          <p:nvPr>
            <p:ph idx="1"/>
          </p:nvPr>
        </p:nvSpPr>
        <p:spPr>
          <a:xfrm>
            <a:off x="457198" y="1614036"/>
            <a:ext cx="8127909" cy="4512128"/>
          </a:xfrm>
        </p:spPr>
        <p:txBody>
          <a:bodyPr/>
          <a:lstStyle/>
          <a:p>
            <a:r>
              <a:rPr lang="en-US" dirty="0"/>
              <a:t>Being mobile, natives did not accumulate personal property in the same was as the English.</a:t>
            </a:r>
          </a:p>
          <a:p>
            <a:r>
              <a:rPr lang="en-US" dirty="0"/>
              <a:t>The New English often tried to buy the land form the natives through an exchange of goods for property codified in legal “deeds” that the natives did not often understand as permanent in the English legal sense. </a:t>
            </a:r>
          </a:p>
        </p:txBody>
      </p:sp>
    </p:spTree>
    <p:extLst>
      <p:ext uri="{BB962C8B-B14F-4D97-AF65-F5344CB8AC3E}">
        <p14:creationId xmlns:p14="http://schemas.microsoft.com/office/powerpoint/2010/main" val="2838625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900702"/>
          </a:xfrm>
        </p:spPr>
        <p:txBody>
          <a:bodyPr>
            <a:normAutofit/>
          </a:bodyPr>
          <a:lstStyle/>
          <a:p>
            <a:r>
              <a:rPr lang="en-US" dirty="0" smtClean="0"/>
              <a:t>Pequot war</a:t>
            </a:r>
            <a:endParaRPr lang="en-US" dirty="0"/>
          </a:p>
        </p:txBody>
      </p:sp>
      <p:sp>
        <p:nvSpPr>
          <p:cNvPr id="3" name="Content Placeholder 2"/>
          <p:cNvSpPr>
            <a:spLocks noGrp="1"/>
          </p:cNvSpPr>
          <p:nvPr>
            <p:ph idx="1"/>
          </p:nvPr>
        </p:nvSpPr>
        <p:spPr>
          <a:xfrm>
            <a:off x="555585" y="1719876"/>
            <a:ext cx="8122121" cy="4894164"/>
          </a:xfrm>
        </p:spPr>
        <p:txBody>
          <a:bodyPr>
            <a:normAutofit/>
          </a:bodyPr>
          <a:lstStyle/>
          <a:p>
            <a:r>
              <a:rPr lang="en-US" dirty="0"/>
              <a:t>In 1636 the first major conflict erupted between the natives and the New English as the settlers tried to extend their authority into the mystic river valley.</a:t>
            </a:r>
          </a:p>
          <a:p>
            <a:r>
              <a:rPr lang="en-US" dirty="0"/>
              <a:t>The colonial leaders demanded a heavy tribute from the Pequot including wampum, several of their children, and also suspects accused of killing a trader.</a:t>
            </a:r>
          </a:p>
          <a:p>
            <a:r>
              <a:rPr lang="en-US" dirty="0"/>
              <a:t>When the Pequot failed to meet these demands the English declared war on them and enlisted their enemies the Mohegan and the </a:t>
            </a:r>
            <a:r>
              <a:rPr lang="en-US" dirty="0" err="1"/>
              <a:t>Narrangansett</a:t>
            </a:r>
            <a:r>
              <a:rPr lang="en-US" dirty="0"/>
              <a:t>.</a:t>
            </a:r>
          </a:p>
          <a:p>
            <a:r>
              <a:rPr lang="en-US" dirty="0"/>
              <a:t>In May of 1637 the New English and their Native allies surrounded and burned a sleeping village beside the Mystic River.</a:t>
            </a:r>
          </a:p>
          <a:p>
            <a:endParaRPr lang="en-US" dirty="0" smtClean="0"/>
          </a:p>
          <a:p>
            <a:endParaRPr lang="en-US" dirty="0"/>
          </a:p>
        </p:txBody>
      </p:sp>
    </p:spTree>
    <p:extLst>
      <p:ext uri="{BB962C8B-B14F-4D97-AF65-F5344CB8AC3E}">
        <p14:creationId xmlns:p14="http://schemas.microsoft.com/office/powerpoint/2010/main" val="26649325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040" y="152718"/>
            <a:ext cx="8370289" cy="1077654"/>
          </a:xfrm>
        </p:spPr>
        <p:txBody>
          <a:bodyPr>
            <a:normAutofit/>
          </a:bodyPr>
          <a:lstStyle/>
          <a:p>
            <a:r>
              <a:rPr lang="en-US" dirty="0" smtClean="0"/>
              <a:t>Praying Towns </a:t>
            </a:r>
            <a:endParaRPr lang="en-US" dirty="0"/>
          </a:p>
        </p:txBody>
      </p:sp>
      <p:sp>
        <p:nvSpPr>
          <p:cNvPr id="3" name="Content Placeholder 2"/>
          <p:cNvSpPr>
            <a:spLocks noGrp="1"/>
          </p:cNvSpPr>
          <p:nvPr>
            <p:ph idx="1"/>
          </p:nvPr>
        </p:nvSpPr>
        <p:spPr>
          <a:xfrm>
            <a:off x="674639" y="1574348"/>
            <a:ext cx="7817871" cy="5024202"/>
          </a:xfrm>
        </p:spPr>
        <p:txBody>
          <a:bodyPr>
            <a:noAutofit/>
          </a:bodyPr>
          <a:lstStyle/>
          <a:p>
            <a:r>
              <a:rPr lang="en-US" dirty="0"/>
              <a:t>At first the colonists did not want to missionize the Indians.</a:t>
            </a:r>
          </a:p>
          <a:p>
            <a:r>
              <a:rPr lang="en-US" dirty="0"/>
              <a:t>Rebuked in England for their slaughtering of the Pequot, some New English turned their attention to evangelizing the natives. </a:t>
            </a:r>
            <a:r>
              <a:rPr lang="en-US" sz="2800" dirty="0" smtClean="0"/>
              <a:t> </a:t>
            </a:r>
          </a:p>
          <a:p>
            <a:pPr marL="45720" indent="0">
              <a:buNone/>
            </a:pPr>
            <a:r>
              <a:rPr lang="en-US" dirty="0" smtClean="0"/>
              <a:t> </a:t>
            </a:r>
            <a:endParaRPr lang="en-US" dirty="0"/>
          </a:p>
        </p:txBody>
      </p:sp>
    </p:spTree>
    <p:extLst>
      <p:ext uri="{BB962C8B-B14F-4D97-AF65-F5344CB8AC3E}">
        <p14:creationId xmlns:p14="http://schemas.microsoft.com/office/powerpoint/2010/main" val="372680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74280"/>
            <a:ext cx="6508377" cy="848700"/>
          </a:xfrm>
        </p:spPr>
        <p:txBody>
          <a:bodyPr>
            <a:normAutofit/>
          </a:bodyPr>
          <a:lstStyle/>
          <a:p>
            <a:r>
              <a:rPr lang="en-US" dirty="0" smtClean="0"/>
              <a:t>John Eliot</a:t>
            </a:r>
            <a:endParaRPr lang="en-US" dirty="0"/>
          </a:p>
        </p:txBody>
      </p:sp>
      <p:sp>
        <p:nvSpPr>
          <p:cNvPr id="3" name="Content Placeholder 2"/>
          <p:cNvSpPr>
            <a:spLocks noGrp="1"/>
          </p:cNvSpPr>
          <p:nvPr>
            <p:ph idx="1"/>
          </p:nvPr>
        </p:nvSpPr>
        <p:spPr/>
        <p:txBody>
          <a:bodyPr>
            <a:normAutofit/>
          </a:bodyPr>
          <a:lstStyle/>
          <a:p>
            <a:r>
              <a:rPr lang="en-US" dirty="0"/>
              <a:t>They first encouraged them to settle in one place…the architect of this missionary work, John Eliot:  </a:t>
            </a:r>
            <a:endParaRPr lang="en-US" dirty="0" smtClean="0"/>
          </a:p>
          <a:p>
            <a:pPr marL="0" indent="0">
              <a:buNone/>
            </a:pPr>
            <a:endParaRPr lang="en-US" dirty="0" smtClean="0"/>
          </a:p>
          <a:p>
            <a:pPr lvl="1"/>
            <a:r>
              <a:rPr lang="en-US" dirty="0" smtClean="0"/>
              <a:t>“</a:t>
            </a:r>
            <a:r>
              <a:rPr lang="en-US" dirty="0"/>
              <a:t>Indians were doomed if they remained in “so unfixed, confused, and ungoverned a life, uncivilized and </a:t>
            </a:r>
            <a:r>
              <a:rPr lang="en-US" dirty="0" err="1"/>
              <a:t>unsubdued</a:t>
            </a:r>
            <a:r>
              <a:rPr lang="en-US" dirty="0"/>
              <a:t> to labor and order.” </a:t>
            </a:r>
          </a:p>
          <a:p>
            <a:pPr marL="0" indent="0">
              <a:buNone/>
            </a:pPr>
            <a:endParaRPr lang="en-US" dirty="0"/>
          </a:p>
        </p:txBody>
      </p:sp>
    </p:spTree>
    <p:extLst>
      <p:ext uri="{BB962C8B-B14F-4D97-AF65-F5344CB8AC3E}">
        <p14:creationId xmlns:p14="http://schemas.microsoft.com/office/powerpoint/2010/main" val="798808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0999" y="342900"/>
            <a:ext cx="6508377" cy="900702"/>
          </a:xfrm>
        </p:spPr>
        <p:txBody>
          <a:bodyPr>
            <a:normAutofit/>
          </a:bodyPr>
          <a:lstStyle/>
          <a:p>
            <a:r>
              <a:rPr lang="en-US" dirty="0" smtClean="0"/>
              <a:t>Praying Indians</a:t>
            </a:r>
            <a:endParaRPr lang="en-US" dirty="0"/>
          </a:p>
        </p:txBody>
      </p:sp>
      <p:sp>
        <p:nvSpPr>
          <p:cNvPr id="2" name="Content Placeholder 1"/>
          <p:cNvSpPr>
            <a:spLocks noGrp="1"/>
          </p:cNvSpPr>
          <p:nvPr>
            <p:ph idx="1"/>
          </p:nvPr>
        </p:nvSpPr>
        <p:spPr>
          <a:xfrm>
            <a:off x="380999" y="1587578"/>
            <a:ext cx="8336391" cy="4949014"/>
          </a:xfrm>
        </p:spPr>
        <p:txBody>
          <a:bodyPr>
            <a:normAutofit fontScale="92500" lnSpcReduction="10000"/>
          </a:bodyPr>
          <a:lstStyle/>
          <a:p>
            <a:pPr marL="45720" indent="0">
              <a:buNone/>
            </a:pPr>
            <a:r>
              <a:rPr lang="en-US" dirty="0" smtClean="0"/>
              <a:t>They </a:t>
            </a:r>
            <a:r>
              <a:rPr lang="en-US" dirty="0"/>
              <a:t>separated those who were so inclined to Christianity from their intransigent loved ones and herded them into “praying towns,” usually taking the land that was abandoned</a:t>
            </a:r>
            <a:r>
              <a:rPr lang="en-US" dirty="0" smtClean="0"/>
              <a:t>.</a:t>
            </a:r>
          </a:p>
          <a:p>
            <a:pPr marL="45720" indent="0">
              <a:buNone/>
            </a:pPr>
            <a:endParaRPr lang="en-US" dirty="0"/>
          </a:p>
          <a:p>
            <a:pPr marL="45720" indent="0">
              <a:buNone/>
            </a:pPr>
            <a:r>
              <a:rPr lang="en-US" dirty="0" smtClean="0"/>
              <a:t>Forced </a:t>
            </a:r>
            <a:r>
              <a:rPr lang="en-US" dirty="0"/>
              <a:t>to: </a:t>
            </a:r>
          </a:p>
          <a:p>
            <a:pPr marL="45720" indent="0">
              <a:buNone/>
            </a:pPr>
            <a:r>
              <a:rPr lang="en-US" dirty="0" smtClean="0"/>
              <a:t>-Take </a:t>
            </a:r>
            <a:r>
              <a:rPr lang="en-US" dirty="0"/>
              <a:t>an English name</a:t>
            </a:r>
          </a:p>
          <a:p>
            <a:pPr marL="45720" indent="0">
              <a:buNone/>
            </a:pPr>
            <a:r>
              <a:rPr lang="en-US" dirty="0" smtClean="0"/>
              <a:t>-Give </a:t>
            </a:r>
            <a:r>
              <a:rPr lang="en-US" dirty="0"/>
              <a:t>up wearing body grease (paint)</a:t>
            </a:r>
          </a:p>
          <a:p>
            <a:pPr marL="45720" indent="0">
              <a:buNone/>
            </a:pPr>
            <a:r>
              <a:rPr lang="en-US" dirty="0" smtClean="0"/>
              <a:t>-Give </a:t>
            </a:r>
            <a:r>
              <a:rPr lang="en-US" dirty="0"/>
              <a:t>up playing traditional sports</a:t>
            </a:r>
          </a:p>
          <a:p>
            <a:pPr marL="45720" indent="0">
              <a:buNone/>
            </a:pPr>
            <a:r>
              <a:rPr lang="en-US" dirty="0" smtClean="0"/>
              <a:t>-Cut </a:t>
            </a:r>
            <a:r>
              <a:rPr lang="en-US" dirty="0"/>
              <a:t>their hair (men) very short in the English style</a:t>
            </a:r>
          </a:p>
          <a:p>
            <a:pPr marL="45720" indent="0">
              <a:buNone/>
            </a:pPr>
            <a:r>
              <a:rPr lang="en-US" dirty="0" smtClean="0"/>
              <a:t>-Wear </a:t>
            </a:r>
            <a:r>
              <a:rPr lang="en-US" dirty="0"/>
              <a:t>English clothes</a:t>
            </a:r>
          </a:p>
          <a:p>
            <a:pPr marL="45720" indent="0">
              <a:buNone/>
            </a:pPr>
            <a:r>
              <a:rPr lang="en-US" dirty="0" smtClean="0"/>
              <a:t>-Men </a:t>
            </a:r>
            <a:r>
              <a:rPr lang="en-US" dirty="0"/>
              <a:t>were forced to farm (could no longer hunt and fish)</a:t>
            </a:r>
          </a:p>
          <a:p>
            <a:pPr marL="45720" indent="0">
              <a:buNone/>
            </a:pPr>
            <a:r>
              <a:rPr lang="en-US" dirty="0" smtClean="0"/>
              <a:t>-Women </a:t>
            </a:r>
            <a:r>
              <a:rPr lang="en-US" dirty="0"/>
              <a:t>no longer tended the fields, but kept house and </a:t>
            </a:r>
            <a:r>
              <a:rPr lang="en-US" dirty="0" smtClean="0"/>
              <a:t>wove cloth</a:t>
            </a:r>
            <a:endParaRPr lang="en-US" dirty="0"/>
          </a:p>
          <a:p>
            <a:pPr marL="45720" indent="0">
              <a:buNone/>
            </a:pPr>
            <a:endParaRPr lang="en-US" dirty="0"/>
          </a:p>
        </p:txBody>
      </p:sp>
    </p:spTree>
    <p:extLst>
      <p:ext uri="{BB962C8B-B14F-4D97-AF65-F5344CB8AC3E}">
        <p14:creationId xmlns:p14="http://schemas.microsoft.com/office/powerpoint/2010/main" val="3738956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900702"/>
          </a:xfrm>
        </p:spPr>
        <p:txBody>
          <a:bodyPr>
            <a:normAutofit/>
          </a:bodyPr>
          <a:lstStyle/>
          <a:p>
            <a:r>
              <a:rPr lang="en-US" dirty="0" smtClean="0"/>
              <a:t>King Philip’s War</a:t>
            </a:r>
            <a:endParaRPr lang="en-US" dirty="0"/>
          </a:p>
        </p:txBody>
      </p:sp>
      <p:sp>
        <p:nvSpPr>
          <p:cNvPr id="3" name="Content Placeholder 2"/>
          <p:cNvSpPr>
            <a:spLocks noGrp="1"/>
          </p:cNvSpPr>
          <p:nvPr>
            <p:ph idx="1"/>
          </p:nvPr>
        </p:nvSpPr>
        <p:spPr>
          <a:xfrm>
            <a:off x="595269" y="1614036"/>
            <a:ext cx="8193623" cy="4969023"/>
          </a:xfrm>
        </p:spPr>
        <p:txBody>
          <a:bodyPr>
            <a:normAutofit lnSpcReduction="10000"/>
          </a:bodyPr>
          <a:lstStyle/>
          <a:p>
            <a:r>
              <a:rPr lang="en-US" dirty="0"/>
              <a:t>King Philip (</a:t>
            </a:r>
            <a:r>
              <a:rPr lang="en-US" dirty="0" err="1"/>
              <a:t>Metacom</a:t>
            </a:r>
            <a:r>
              <a:rPr lang="en-US" dirty="0"/>
              <a:t>) born to Wampanoag sachem </a:t>
            </a:r>
            <a:r>
              <a:rPr lang="en-US" dirty="0" err="1"/>
              <a:t>Massoit</a:t>
            </a:r>
            <a:r>
              <a:rPr lang="en-US" dirty="0"/>
              <a:t> became himself the Wampanoag chief in 1662. </a:t>
            </a:r>
          </a:p>
          <a:p>
            <a:r>
              <a:rPr lang="en-US" dirty="0"/>
              <a:t>In 1675 the Plymouth colonists provoked the war when they seized, tried, and hanged three Wampanoag for murdering a “praying Indian” who served as a colonial informant.</a:t>
            </a:r>
          </a:p>
          <a:p>
            <a:r>
              <a:rPr lang="en-US" dirty="0"/>
              <a:t>Wampanoag warriors retaliated by attacking isolated colonial homesteads on the frontier.</a:t>
            </a:r>
          </a:p>
          <a:p>
            <a:r>
              <a:rPr lang="en-US" dirty="0"/>
              <a:t>Drawing on the lessons of the Pequot war, the Indians waged “total war,” which entailed destroying whole settlements including women and children.</a:t>
            </a:r>
          </a:p>
          <a:p>
            <a:r>
              <a:rPr lang="en-US" dirty="0"/>
              <a:t>The war became particularly grisly and cruel with both sides engaging in torture and mutilation</a:t>
            </a:r>
            <a:r>
              <a:rPr lang="en-US" dirty="0" smtClean="0"/>
              <a:t>.</a:t>
            </a:r>
            <a:endParaRPr lang="en-US" dirty="0"/>
          </a:p>
        </p:txBody>
      </p:sp>
    </p:spTree>
    <p:extLst>
      <p:ext uri="{BB962C8B-B14F-4D97-AF65-F5344CB8AC3E}">
        <p14:creationId xmlns:p14="http://schemas.microsoft.com/office/powerpoint/2010/main" val="25634982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900702"/>
          </a:xfrm>
        </p:spPr>
        <p:txBody>
          <a:bodyPr>
            <a:normAutofit/>
          </a:bodyPr>
          <a:lstStyle/>
          <a:p>
            <a:r>
              <a:rPr lang="en-US" dirty="0" smtClean="0"/>
              <a:t>Winthrop</a:t>
            </a:r>
            <a:endParaRPr lang="en-US" dirty="0"/>
          </a:p>
        </p:txBody>
      </p:sp>
      <p:sp>
        <p:nvSpPr>
          <p:cNvPr id="3" name="Content Placeholder 2"/>
          <p:cNvSpPr>
            <a:spLocks noGrp="1"/>
          </p:cNvSpPr>
          <p:nvPr>
            <p:ph idx="1"/>
          </p:nvPr>
        </p:nvSpPr>
        <p:spPr>
          <a:xfrm>
            <a:off x="634953" y="1719876"/>
            <a:ext cx="8241175" cy="4406288"/>
          </a:xfrm>
        </p:spPr>
        <p:txBody>
          <a:bodyPr/>
          <a:lstStyle/>
          <a:p>
            <a:r>
              <a:rPr lang="en-US" dirty="0" smtClean="0"/>
              <a:t>How do the themes of equality and cooperation appear in this sermon?</a:t>
            </a:r>
            <a:endParaRPr lang="en-US" dirty="0"/>
          </a:p>
          <a:p>
            <a:pPr marL="0" indent="0">
              <a:buNone/>
            </a:pPr>
            <a:endParaRPr lang="en-US" dirty="0"/>
          </a:p>
          <a:p>
            <a:r>
              <a:rPr lang="en-US" dirty="0"/>
              <a:t>What does it mean to be a city upon a hill</a:t>
            </a:r>
            <a:r>
              <a:rPr lang="en-US" dirty="0" smtClean="0"/>
              <a:t>?</a:t>
            </a:r>
            <a:endParaRPr lang="en-US" dirty="0"/>
          </a:p>
        </p:txBody>
      </p:sp>
    </p:spTree>
    <p:extLst>
      <p:ext uri="{BB962C8B-B14F-4D97-AF65-F5344CB8AC3E}">
        <p14:creationId xmlns:p14="http://schemas.microsoft.com/office/powerpoint/2010/main" val="50370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1006540"/>
          </a:xfrm>
        </p:spPr>
        <p:txBody>
          <a:bodyPr>
            <a:normAutofit/>
          </a:bodyPr>
          <a:lstStyle/>
          <a:p>
            <a:r>
              <a:rPr lang="en-US" dirty="0" smtClean="0"/>
              <a:t>The Witch Trials</a:t>
            </a:r>
            <a:endParaRPr lang="en-US" dirty="0"/>
          </a:p>
        </p:txBody>
      </p:sp>
      <p:pic>
        <p:nvPicPr>
          <p:cNvPr id="4" name="Content Placeholder 3"/>
          <p:cNvPicPr>
            <a:picLocks noGrp="1" noChangeAspect="1"/>
          </p:cNvPicPr>
          <p:nvPr>
            <p:ph idx="1"/>
          </p:nvPr>
        </p:nvPicPr>
        <p:blipFill>
          <a:blip r:embed="rId2"/>
          <a:srcRect l="-12923" r="-12923"/>
          <a:stretch>
            <a:fillRect/>
          </a:stretch>
        </p:blipFill>
        <p:spPr>
          <a:xfrm>
            <a:off x="351632" y="1693996"/>
            <a:ext cx="8180563" cy="4922587"/>
          </a:xfrm>
        </p:spPr>
      </p:pic>
    </p:spTree>
    <p:extLst>
      <p:ext uri="{BB962C8B-B14F-4D97-AF65-F5344CB8AC3E}">
        <p14:creationId xmlns:p14="http://schemas.microsoft.com/office/powerpoint/2010/main" val="255598910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42900"/>
            <a:ext cx="6508377" cy="953621"/>
          </a:xfrm>
        </p:spPr>
        <p:txBody>
          <a:bodyPr>
            <a:normAutofit/>
          </a:bodyPr>
          <a:lstStyle/>
          <a:p>
            <a:r>
              <a:rPr lang="en-US" dirty="0" smtClean="0"/>
              <a:t>General </a:t>
            </a:r>
            <a:r>
              <a:rPr lang="en-US" dirty="0"/>
              <a:t>B</a:t>
            </a:r>
            <a:r>
              <a:rPr lang="en-US" dirty="0" smtClean="0"/>
              <a:t>ackground</a:t>
            </a:r>
            <a:endParaRPr lang="en-US" dirty="0"/>
          </a:p>
        </p:txBody>
      </p:sp>
      <p:sp>
        <p:nvSpPr>
          <p:cNvPr id="3" name="Content Placeholder 2"/>
          <p:cNvSpPr>
            <a:spLocks noGrp="1"/>
          </p:cNvSpPr>
          <p:nvPr>
            <p:ph idx="1"/>
          </p:nvPr>
        </p:nvSpPr>
        <p:spPr>
          <a:xfrm>
            <a:off x="542356" y="1653726"/>
            <a:ext cx="7989839" cy="4908257"/>
          </a:xfrm>
        </p:spPr>
        <p:txBody>
          <a:bodyPr>
            <a:normAutofit/>
          </a:bodyPr>
          <a:lstStyle/>
          <a:p>
            <a:r>
              <a:rPr lang="en-US" dirty="0"/>
              <a:t>In 1692 a witch panic of epidemic proportions swept through Essex County, Massachusetts, beginning in Salem Village.</a:t>
            </a:r>
          </a:p>
          <a:p>
            <a:r>
              <a:rPr lang="en-US" dirty="0"/>
              <a:t>156 people were formally charged.</a:t>
            </a:r>
          </a:p>
          <a:p>
            <a:r>
              <a:rPr lang="en-US" dirty="0"/>
              <a:t>By early October when the governor William Phips halted the trials, 19 people had already been hanged and one hundred suspects were languishing in jail</a:t>
            </a:r>
            <a:r>
              <a:rPr lang="en-US" dirty="0" smtClean="0"/>
              <a:t>.</a:t>
            </a:r>
            <a:r>
              <a:rPr lang="en-US" dirty="0" smtClean="0">
                <a:solidFill>
                  <a:srgbClr val="534949"/>
                </a:solidFill>
              </a:rPr>
              <a:t> </a:t>
            </a:r>
            <a:endParaRPr lang="en-US" dirty="0">
              <a:solidFill>
                <a:srgbClr val="534949"/>
              </a:solidFill>
            </a:endParaRPr>
          </a:p>
        </p:txBody>
      </p:sp>
    </p:spTree>
    <p:extLst>
      <p:ext uri="{BB962C8B-B14F-4D97-AF65-F5344CB8AC3E}">
        <p14:creationId xmlns:p14="http://schemas.microsoft.com/office/powerpoint/2010/main" val="392367751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953621"/>
          </a:xfrm>
        </p:spPr>
        <p:txBody>
          <a:bodyPr>
            <a:normAutofit/>
          </a:bodyPr>
          <a:lstStyle/>
          <a:p>
            <a:r>
              <a:rPr lang="en-US" dirty="0" smtClean="0"/>
              <a:t>First </a:t>
            </a:r>
            <a:r>
              <a:rPr lang="en-US" dirty="0"/>
              <a:t>V</a:t>
            </a:r>
            <a:r>
              <a:rPr lang="en-US" dirty="0" smtClean="0"/>
              <a:t>ictims</a:t>
            </a:r>
            <a:endParaRPr lang="en-US" dirty="0"/>
          </a:p>
        </p:txBody>
      </p:sp>
      <p:sp>
        <p:nvSpPr>
          <p:cNvPr id="3" name="Content Placeholder 2"/>
          <p:cNvSpPr>
            <a:spLocks noGrp="1"/>
          </p:cNvSpPr>
          <p:nvPr>
            <p:ph idx="1"/>
          </p:nvPr>
        </p:nvSpPr>
        <p:spPr>
          <a:xfrm>
            <a:off x="457199" y="1547887"/>
            <a:ext cx="8207278" cy="5040556"/>
          </a:xfrm>
        </p:spPr>
        <p:txBody>
          <a:bodyPr>
            <a:normAutofit/>
          </a:bodyPr>
          <a:lstStyle/>
          <a:p>
            <a:r>
              <a:rPr lang="en-US" dirty="0"/>
              <a:t>The Salem Minister, Samuel Parris, was the father of one and uncle of another of the first girls to be “afflicted.” He encouraged them to “name their tormentors” and three women were arrested:</a:t>
            </a:r>
          </a:p>
          <a:p>
            <a:pPr marL="0" indent="0">
              <a:buNone/>
            </a:pPr>
            <a:r>
              <a:rPr lang="en-US" dirty="0" smtClean="0"/>
              <a:t>	• </a:t>
            </a:r>
            <a:r>
              <a:rPr lang="en-US" dirty="0" err="1" smtClean="0"/>
              <a:t>Tituba</a:t>
            </a:r>
            <a:r>
              <a:rPr lang="en-US" dirty="0"/>
              <a:t>, a Caribbean slave in Parris’ </a:t>
            </a:r>
            <a:r>
              <a:rPr lang="en-US" dirty="0" smtClean="0"/>
              <a:t>service</a:t>
            </a:r>
            <a:endParaRPr lang="en-US" dirty="0"/>
          </a:p>
          <a:p>
            <a:pPr marL="0" indent="0">
              <a:buNone/>
            </a:pPr>
            <a:r>
              <a:rPr lang="en-US" dirty="0"/>
              <a:t>	</a:t>
            </a:r>
            <a:r>
              <a:rPr lang="en-US" dirty="0" smtClean="0"/>
              <a:t>• Sarah </a:t>
            </a:r>
            <a:r>
              <a:rPr lang="en-US" dirty="0"/>
              <a:t>Good, a homeless woman who begged 	around Salem </a:t>
            </a:r>
            <a:r>
              <a:rPr lang="en-US" dirty="0" smtClean="0"/>
              <a:t>Village</a:t>
            </a:r>
            <a:endParaRPr lang="en-US" dirty="0"/>
          </a:p>
          <a:p>
            <a:pPr marL="0" indent="0">
              <a:buNone/>
            </a:pPr>
            <a:r>
              <a:rPr lang="en-US" dirty="0"/>
              <a:t>	</a:t>
            </a:r>
            <a:r>
              <a:rPr lang="en-US" dirty="0" smtClean="0"/>
              <a:t>• Sarah </a:t>
            </a:r>
            <a:r>
              <a:rPr lang="en-US" dirty="0"/>
              <a:t>Osborne, a native of Watertown who 	came to live in the village thirty years before</a:t>
            </a:r>
          </a:p>
          <a:p>
            <a:endParaRPr lang="en-US" dirty="0"/>
          </a:p>
        </p:txBody>
      </p:sp>
    </p:spTree>
    <p:extLst>
      <p:ext uri="{BB962C8B-B14F-4D97-AF65-F5344CB8AC3E}">
        <p14:creationId xmlns:p14="http://schemas.microsoft.com/office/powerpoint/2010/main" val="44369736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966851"/>
          </a:xfrm>
        </p:spPr>
        <p:txBody>
          <a:bodyPr>
            <a:normAutofit/>
          </a:bodyPr>
          <a:lstStyle/>
          <a:p>
            <a:r>
              <a:rPr lang="en-US" dirty="0" smtClean="0"/>
              <a:t>Multiple Backgrounds</a:t>
            </a:r>
            <a:endParaRPr lang="en-US" dirty="0"/>
          </a:p>
        </p:txBody>
      </p:sp>
      <p:sp>
        <p:nvSpPr>
          <p:cNvPr id="3" name="Content Placeholder 2"/>
          <p:cNvSpPr>
            <a:spLocks noGrp="1"/>
          </p:cNvSpPr>
          <p:nvPr>
            <p:ph idx="1"/>
          </p:nvPr>
        </p:nvSpPr>
        <p:spPr>
          <a:xfrm>
            <a:off x="380999" y="1614036"/>
            <a:ext cx="8296707" cy="4984513"/>
          </a:xfrm>
        </p:spPr>
        <p:txBody>
          <a:bodyPr>
            <a:normAutofit/>
          </a:bodyPr>
          <a:lstStyle/>
          <a:p>
            <a:r>
              <a:rPr lang="en-US" u="sng" dirty="0"/>
              <a:t>Wilderness</a:t>
            </a:r>
            <a:r>
              <a:rPr lang="en-US" dirty="0"/>
              <a:t>: “From the pulpit came reminders of New England’s many depredations. The wilderness qualified as a sort of ‘devil’s den’; since the time of Moses, the prince of darkness had thrived there.”</a:t>
            </a:r>
          </a:p>
          <a:p>
            <a:r>
              <a:rPr lang="en-US" u="sng" dirty="0"/>
              <a:t>Providence</a:t>
            </a:r>
            <a:r>
              <a:rPr lang="en-US" dirty="0"/>
              <a:t>: “Human frailty was understood to account for inclement weather: teeth chattering, toes numb, the Massachusetts Puritan had every reason to believe that they sinned flamboyantly.” </a:t>
            </a:r>
          </a:p>
          <a:p>
            <a:r>
              <a:rPr lang="en-US" u="sng" dirty="0"/>
              <a:t>King Philip’s War</a:t>
            </a:r>
            <a:r>
              <a:rPr lang="en-US" dirty="0"/>
              <a:t>: “A majority of the bewitched girls had lost their fathers; at least half were refugees from or had been orphaned by attacks in ‘the last Indian War.’ Those absences were deeply felt.” </a:t>
            </a:r>
          </a:p>
          <a:p>
            <a:pPr marL="45720" indent="0">
              <a:buNone/>
            </a:pPr>
            <a:endParaRPr lang="en-US" dirty="0"/>
          </a:p>
        </p:txBody>
      </p:sp>
    </p:spTree>
    <p:extLst>
      <p:ext uri="{BB962C8B-B14F-4D97-AF65-F5344CB8AC3E}">
        <p14:creationId xmlns:p14="http://schemas.microsoft.com/office/powerpoint/2010/main" val="7749565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940391"/>
          </a:xfrm>
        </p:spPr>
        <p:txBody>
          <a:bodyPr>
            <a:normAutofit/>
          </a:bodyPr>
          <a:lstStyle/>
          <a:p>
            <a:r>
              <a:rPr lang="en-US" dirty="0" smtClean="0"/>
              <a:t>Political </a:t>
            </a:r>
            <a:r>
              <a:rPr lang="en-US" dirty="0"/>
              <a:t>C</a:t>
            </a:r>
            <a:r>
              <a:rPr lang="en-US" dirty="0" smtClean="0"/>
              <a:t>ontext</a:t>
            </a:r>
            <a:endParaRPr lang="en-US" dirty="0"/>
          </a:p>
        </p:txBody>
      </p:sp>
      <p:sp>
        <p:nvSpPr>
          <p:cNvPr id="3" name="Content Placeholder 2"/>
          <p:cNvSpPr>
            <a:spLocks noGrp="1"/>
          </p:cNvSpPr>
          <p:nvPr>
            <p:ph idx="1"/>
          </p:nvPr>
        </p:nvSpPr>
        <p:spPr>
          <a:xfrm>
            <a:off x="457199" y="1627266"/>
            <a:ext cx="8048540" cy="4895028"/>
          </a:xfrm>
        </p:spPr>
        <p:txBody>
          <a:bodyPr>
            <a:normAutofit/>
          </a:bodyPr>
          <a:lstStyle/>
          <a:p>
            <a:r>
              <a:rPr lang="en-US" dirty="0"/>
              <a:t>There is a political context with which the Witch Trials occur. </a:t>
            </a:r>
          </a:p>
          <a:p>
            <a:r>
              <a:rPr lang="en-US" dirty="0"/>
              <a:t>In 1684 England revoked Massachusetts’ charter.</a:t>
            </a:r>
          </a:p>
          <a:p>
            <a:r>
              <a:rPr lang="en-US" dirty="0"/>
              <a:t>Two years later it incorporated all their 8 colonies into what they called “the dominion of New England.”</a:t>
            </a:r>
          </a:p>
          <a:p>
            <a:r>
              <a:rPr lang="en-US" dirty="0"/>
              <a:t>The dominion took power away from the local officials and put it into the hands of royal agents: New Englanders would no longer elect their own officials including the governor; these positions would now be royal appointments</a:t>
            </a:r>
            <a:r>
              <a:rPr lang="en-US" dirty="0" smtClean="0"/>
              <a:t>. </a:t>
            </a:r>
            <a:endParaRPr lang="en-US" dirty="0"/>
          </a:p>
        </p:txBody>
      </p:sp>
    </p:spTree>
    <p:extLst>
      <p:ext uri="{BB962C8B-B14F-4D97-AF65-F5344CB8AC3E}">
        <p14:creationId xmlns:p14="http://schemas.microsoft.com/office/powerpoint/2010/main" val="25085236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36557"/>
            <a:ext cx="6508377" cy="886423"/>
          </a:xfrm>
        </p:spPr>
        <p:txBody>
          <a:bodyPr>
            <a:normAutofit/>
          </a:bodyPr>
          <a:lstStyle/>
          <a:p>
            <a:r>
              <a:rPr lang="en-US" dirty="0" smtClean="0"/>
              <a:t>Disestablishment</a:t>
            </a:r>
            <a:endParaRPr lang="en-US" dirty="0"/>
          </a:p>
        </p:txBody>
      </p:sp>
      <p:sp>
        <p:nvSpPr>
          <p:cNvPr id="3" name="Content Placeholder 2"/>
          <p:cNvSpPr>
            <a:spLocks noGrp="1"/>
          </p:cNvSpPr>
          <p:nvPr>
            <p:ph idx="1"/>
          </p:nvPr>
        </p:nvSpPr>
        <p:spPr>
          <a:xfrm>
            <a:off x="701094" y="1600806"/>
            <a:ext cx="7884013" cy="4525357"/>
          </a:xfrm>
        </p:spPr>
        <p:txBody>
          <a:bodyPr/>
          <a:lstStyle/>
          <a:p>
            <a:r>
              <a:rPr lang="en-US" dirty="0"/>
              <a:t>The royally appointed governor Edmund Andros took steps toward the disestablishment of Congregationalism in New England, forcing the South Church in Boston to hold Anglican services, and also reserving a plot of land for the construction of an Anglican church. </a:t>
            </a:r>
          </a:p>
        </p:txBody>
      </p:sp>
    </p:spTree>
    <p:extLst>
      <p:ext uri="{BB962C8B-B14F-4D97-AF65-F5344CB8AC3E}">
        <p14:creationId xmlns:p14="http://schemas.microsoft.com/office/powerpoint/2010/main" val="37420318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49812"/>
            <a:ext cx="8246963" cy="1177454"/>
          </a:xfrm>
        </p:spPr>
        <p:txBody>
          <a:bodyPr>
            <a:normAutofit fontScale="90000"/>
          </a:bodyPr>
          <a:lstStyle/>
          <a:p>
            <a:r>
              <a:rPr lang="en-US" dirty="0" smtClean="0"/>
              <a:t>A Feeling of Invasiveness: the Catholic F</a:t>
            </a:r>
            <a:r>
              <a:rPr lang="en-US" dirty="0"/>
              <a:t>r</a:t>
            </a:r>
            <a:r>
              <a:rPr lang="en-US" dirty="0" smtClean="0"/>
              <a:t>ench</a:t>
            </a:r>
            <a:endParaRPr lang="en-US" dirty="0"/>
          </a:p>
        </p:txBody>
      </p:sp>
      <p:sp>
        <p:nvSpPr>
          <p:cNvPr id="3" name="Content Placeholder 2"/>
          <p:cNvSpPr>
            <a:spLocks noGrp="1"/>
          </p:cNvSpPr>
          <p:nvPr>
            <p:ph idx="1"/>
          </p:nvPr>
        </p:nvSpPr>
        <p:spPr>
          <a:xfrm>
            <a:off x="568812" y="1627266"/>
            <a:ext cx="8135349" cy="5048731"/>
          </a:xfrm>
        </p:spPr>
        <p:txBody>
          <a:bodyPr>
            <a:normAutofit/>
          </a:bodyPr>
          <a:lstStyle/>
          <a:p>
            <a:r>
              <a:rPr lang="en-US" dirty="0"/>
              <a:t>This period coincides with the rule of James II who succeeded his brother Charles II (both sons of Charles I), who was suspected of being Pro-Catholic and Pro-French.</a:t>
            </a:r>
          </a:p>
          <a:p>
            <a:r>
              <a:rPr lang="en-US" dirty="0"/>
              <a:t>The French were, of course, present in the Americas; and very near to the New England colonies—in Canada. </a:t>
            </a:r>
          </a:p>
          <a:p>
            <a:r>
              <a:rPr lang="en-US" dirty="0"/>
              <a:t>Because the seventeenth century English tended to associate autocratic or authoritarian political behavior with the Catholic Church and the French Monarchy, many New England colonists were under the impression that Andros was a Pro-French agent of the crown who sought to “destroy the fundamentals of the English and to erect a French Government.” </a:t>
            </a:r>
            <a:r>
              <a:rPr lang="en-US" dirty="0" smtClean="0"/>
              <a:t> </a:t>
            </a:r>
          </a:p>
          <a:p>
            <a:endParaRPr lang="en-US" dirty="0"/>
          </a:p>
          <a:p>
            <a:endParaRPr lang="en-US" dirty="0"/>
          </a:p>
        </p:txBody>
      </p:sp>
    </p:spTree>
    <p:extLst>
      <p:ext uri="{BB962C8B-B14F-4D97-AF65-F5344CB8AC3E}">
        <p14:creationId xmlns:p14="http://schemas.microsoft.com/office/powerpoint/2010/main" val="422566568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874242"/>
          </a:xfrm>
        </p:spPr>
        <p:txBody>
          <a:bodyPr>
            <a:normAutofit/>
          </a:bodyPr>
          <a:lstStyle/>
          <a:p>
            <a:r>
              <a:rPr lang="en-US" dirty="0" smtClean="0"/>
              <a:t>Colonial New England </a:t>
            </a:r>
            <a:endParaRPr lang="en-US" dirty="0"/>
          </a:p>
        </p:txBody>
      </p:sp>
      <p:pic>
        <p:nvPicPr>
          <p:cNvPr id="4" name="Content Placeholder 3"/>
          <p:cNvPicPr>
            <a:picLocks noGrp="1" noChangeAspect="1"/>
          </p:cNvPicPr>
          <p:nvPr>
            <p:ph idx="1"/>
          </p:nvPr>
        </p:nvPicPr>
        <p:blipFill>
          <a:blip r:embed="rId2"/>
          <a:srcRect l="-50993" r="-50993"/>
          <a:stretch>
            <a:fillRect/>
          </a:stretch>
        </p:blipFill>
        <p:spPr>
          <a:xfrm>
            <a:off x="338144" y="1679580"/>
            <a:ext cx="8233735" cy="4954584"/>
          </a:xfrm>
        </p:spPr>
      </p:pic>
    </p:spTree>
    <p:extLst>
      <p:ext uri="{BB962C8B-B14F-4D97-AF65-F5344CB8AC3E}">
        <p14:creationId xmlns:p14="http://schemas.microsoft.com/office/powerpoint/2010/main" val="265144295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199" y="342900"/>
            <a:ext cx="6508377" cy="927161"/>
          </a:xfrm>
        </p:spPr>
        <p:txBody>
          <a:bodyPr>
            <a:normAutofit/>
          </a:bodyPr>
          <a:lstStyle/>
          <a:p>
            <a:r>
              <a:rPr lang="en-US" dirty="0"/>
              <a:t>F</a:t>
            </a:r>
            <a:r>
              <a:rPr lang="en-US" dirty="0" smtClean="0"/>
              <a:t>rom </a:t>
            </a:r>
            <a:r>
              <a:rPr lang="en-US" dirty="0"/>
              <a:t>P</a:t>
            </a:r>
            <a:r>
              <a:rPr lang="en-US" dirty="0" smtClean="0"/>
              <a:t>opish </a:t>
            </a:r>
            <a:r>
              <a:rPr lang="en-US" dirty="0"/>
              <a:t>P</a:t>
            </a:r>
            <a:r>
              <a:rPr lang="en-US" dirty="0" smtClean="0"/>
              <a:t>lots to Witches</a:t>
            </a:r>
            <a:endParaRPr lang="en-US" dirty="0"/>
          </a:p>
        </p:txBody>
      </p:sp>
      <p:sp>
        <p:nvSpPr>
          <p:cNvPr id="2" name="Content Placeholder 1"/>
          <p:cNvSpPr>
            <a:spLocks noGrp="1"/>
          </p:cNvSpPr>
          <p:nvPr>
            <p:ph idx="1"/>
          </p:nvPr>
        </p:nvSpPr>
        <p:spPr>
          <a:xfrm>
            <a:off x="595269" y="1587577"/>
            <a:ext cx="8042752" cy="4538587"/>
          </a:xfrm>
        </p:spPr>
        <p:txBody>
          <a:bodyPr>
            <a:normAutofit/>
          </a:bodyPr>
          <a:lstStyle/>
          <a:p>
            <a:r>
              <a:rPr lang="en-US" dirty="0"/>
              <a:t>“New England…was under attack—physically, politically and spiritually—during the last quarter of the seventeenth century.” </a:t>
            </a:r>
          </a:p>
          <a:p>
            <a:r>
              <a:rPr lang="en-US" dirty="0"/>
              <a:t>“In close and deadly succession, a series of external forces had assaulted the colonists, imperiling not only their integrity as a political and spiritual community but even their very survival.”</a:t>
            </a:r>
          </a:p>
          <a:p>
            <a:r>
              <a:rPr lang="en-US" dirty="0"/>
              <a:t>The language of invasion was the same whether the New English colonists were referring to this “popish plot” or to the witches. </a:t>
            </a:r>
          </a:p>
        </p:txBody>
      </p:sp>
    </p:spTree>
    <p:extLst>
      <p:ext uri="{BB962C8B-B14F-4D97-AF65-F5344CB8AC3E}">
        <p14:creationId xmlns:p14="http://schemas.microsoft.com/office/powerpoint/2010/main" val="130012585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2900"/>
            <a:ext cx="6508377" cy="927161"/>
          </a:xfrm>
        </p:spPr>
        <p:txBody>
          <a:bodyPr>
            <a:normAutofit/>
          </a:bodyPr>
          <a:lstStyle/>
          <a:p>
            <a:r>
              <a:rPr lang="en-US" dirty="0" smtClean="0"/>
              <a:t>Native </a:t>
            </a:r>
            <a:r>
              <a:rPr lang="en-US" dirty="0"/>
              <a:t>E</a:t>
            </a:r>
            <a:r>
              <a:rPr lang="en-US" dirty="0" smtClean="0"/>
              <a:t>ncounters</a:t>
            </a:r>
            <a:endParaRPr lang="en-US" dirty="0"/>
          </a:p>
        </p:txBody>
      </p:sp>
      <p:sp>
        <p:nvSpPr>
          <p:cNvPr id="3" name="Content Placeholder 2"/>
          <p:cNvSpPr>
            <a:spLocks noGrp="1"/>
          </p:cNvSpPr>
          <p:nvPr>
            <p:ph idx="1"/>
          </p:nvPr>
        </p:nvSpPr>
        <p:spPr>
          <a:xfrm>
            <a:off x="621726" y="1561117"/>
            <a:ext cx="7989838" cy="5021942"/>
          </a:xfrm>
        </p:spPr>
        <p:txBody>
          <a:bodyPr>
            <a:normAutofit/>
          </a:bodyPr>
          <a:lstStyle/>
          <a:p>
            <a:r>
              <a:rPr lang="en-US" dirty="0"/>
              <a:t>The New English were extremely afraid of losing their “English” identity.</a:t>
            </a:r>
          </a:p>
          <a:p>
            <a:r>
              <a:rPr lang="en-US" dirty="0"/>
              <a:t>They did not want to succumb to the “temptations of Indian life.”</a:t>
            </a:r>
          </a:p>
          <a:p>
            <a:r>
              <a:rPr lang="en-US" dirty="0"/>
              <a:t>They wanted to live in tight communities in which they could watch over their neighbors and meet frequently for worship</a:t>
            </a:r>
            <a:r>
              <a:rPr lang="en-US" dirty="0" smtClean="0"/>
              <a:t>. </a:t>
            </a:r>
          </a:p>
        </p:txBody>
      </p:sp>
    </p:spTree>
    <p:extLst>
      <p:ext uri="{BB962C8B-B14F-4D97-AF65-F5344CB8AC3E}">
        <p14:creationId xmlns:p14="http://schemas.microsoft.com/office/powerpoint/2010/main" val="6199372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11407</TotalTime>
  <Words>2431</Words>
  <Application>Microsoft Macintosh PowerPoint</Application>
  <PresentationFormat>On-screen Show (4:3)</PresentationFormat>
  <Paragraphs>152</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Clarity</vt:lpstr>
      <vt:lpstr>Puritans and Puritanism </vt:lpstr>
      <vt:lpstr>Puritanism only</vt:lpstr>
      <vt:lpstr>A Short History of the Reformation and the Church of England</vt:lpstr>
      <vt:lpstr>Dissolution of the Monasteries </vt:lpstr>
      <vt:lpstr>Continued</vt:lpstr>
      <vt:lpstr>Queen Elizabeth’s Reforms</vt:lpstr>
      <vt:lpstr>Reforms Not Enough for “Puritans”</vt:lpstr>
      <vt:lpstr>Predestination</vt:lpstr>
      <vt:lpstr>Puritan Community</vt:lpstr>
      <vt:lpstr>The Mayflower</vt:lpstr>
      <vt:lpstr>The Mayflower Compact</vt:lpstr>
      <vt:lpstr>Questions</vt:lpstr>
      <vt:lpstr>Order</vt:lpstr>
      <vt:lpstr>Relation to Entrepreneurial Values</vt:lpstr>
      <vt:lpstr>Preserving Englishness</vt:lpstr>
      <vt:lpstr>Ordering Indian land</vt:lpstr>
      <vt:lpstr>Method</vt:lpstr>
      <vt:lpstr>Changing the Land</vt:lpstr>
      <vt:lpstr>Property </vt:lpstr>
      <vt:lpstr>Continued</vt:lpstr>
      <vt:lpstr>Pequot war</vt:lpstr>
      <vt:lpstr>Praying Towns </vt:lpstr>
      <vt:lpstr>John Eliot</vt:lpstr>
      <vt:lpstr>Praying Indians</vt:lpstr>
      <vt:lpstr>King Philip’s War</vt:lpstr>
      <vt:lpstr>Winthrop</vt:lpstr>
      <vt:lpstr>The Witch Trials</vt:lpstr>
      <vt:lpstr>General Background</vt:lpstr>
      <vt:lpstr>First Victims</vt:lpstr>
      <vt:lpstr>Multiple Backgrounds</vt:lpstr>
      <vt:lpstr>Political Context</vt:lpstr>
      <vt:lpstr>Disestablishment</vt:lpstr>
      <vt:lpstr>A Feeling of Invasiveness: the Catholic French</vt:lpstr>
      <vt:lpstr>Colonial New England </vt:lpstr>
      <vt:lpstr>From Popish Plots to Witches</vt:lpstr>
      <vt:lpstr>Native Encounters</vt:lpstr>
    </vt:vector>
  </TitlesOfParts>
  <Company>cgu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and Death in the Chesapeake </dc:title>
  <dc:creator>Bryan Price</dc:creator>
  <cp:lastModifiedBy>Bryan Price</cp:lastModifiedBy>
  <cp:revision>100</cp:revision>
  <dcterms:created xsi:type="dcterms:W3CDTF">2015-08-29T16:58:59Z</dcterms:created>
  <dcterms:modified xsi:type="dcterms:W3CDTF">2019-10-24T22:37:59Z</dcterms:modified>
</cp:coreProperties>
</file>